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2"/>
  </p:notesMasterIdLst>
  <p:sldIdLst>
    <p:sldId id="300" r:id="rId5"/>
    <p:sldId id="302" r:id="rId6"/>
    <p:sldId id="375" r:id="rId7"/>
    <p:sldId id="373" r:id="rId8"/>
    <p:sldId id="374" r:id="rId9"/>
    <p:sldId id="381" r:id="rId10"/>
    <p:sldId id="382" r:id="rId11"/>
    <p:sldId id="348" r:id="rId12"/>
    <p:sldId id="376" r:id="rId13"/>
    <p:sldId id="338" r:id="rId14"/>
    <p:sldId id="349" r:id="rId15"/>
    <p:sldId id="316" r:id="rId16"/>
    <p:sldId id="378" r:id="rId17"/>
    <p:sldId id="350" r:id="rId18"/>
    <p:sldId id="353" r:id="rId19"/>
    <p:sldId id="383" r:id="rId20"/>
    <p:sldId id="379" r:id="rId21"/>
    <p:sldId id="351" r:id="rId22"/>
    <p:sldId id="384" r:id="rId23"/>
    <p:sldId id="358" r:id="rId24"/>
    <p:sldId id="370" r:id="rId25"/>
    <p:sldId id="360" r:id="rId26"/>
    <p:sldId id="354" r:id="rId27"/>
    <p:sldId id="361" r:id="rId28"/>
    <p:sldId id="355" r:id="rId29"/>
    <p:sldId id="362" r:id="rId30"/>
    <p:sldId id="356" r:id="rId31"/>
    <p:sldId id="363" r:id="rId32"/>
    <p:sldId id="365" r:id="rId33"/>
    <p:sldId id="364" r:id="rId34"/>
    <p:sldId id="366" r:id="rId35"/>
    <p:sldId id="367" r:id="rId36"/>
    <p:sldId id="368" r:id="rId37"/>
    <p:sldId id="380" r:id="rId38"/>
    <p:sldId id="352" r:id="rId39"/>
    <p:sldId id="357" r:id="rId40"/>
    <p:sldId id="303" r:id="rId41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6" autoAdjust="0"/>
    <p:restoredTop sz="95090" autoAdjust="0"/>
  </p:normalViewPr>
  <p:slideViewPr>
    <p:cSldViewPr snapToGrid="0" showGuides="1">
      <p:cViewPr varScale="1">
        <p:scale>
          <a:sx n="55" d="100"/>
          <a:sy n="55" d="100"/>
        </p:scale>
        <p:origin x="605" y="274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5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36E1-D5E5-90CB-233F-F4A21461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6F1740-A87D-0DE2-DF65-2311719FA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72D83C-D96E-55AB-DF32-91BD5BE34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2CBD6-93E8-BCB3-4285-D5D5B6CE3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26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54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2349-E479-EDC7-21C7-259CC7886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DDDB2F-8BBF-9971-D218-725670194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96CF92-BD09-07ED-9F83-383716282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6A6CB-01FF-B1E7-5FBC-FAA211762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06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C6C2-96EE-28B2-4597-F2F75298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0A2459-042E-7D09-6154-9D96445E7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FCABFB-5A8D-1003-F989-93747668F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[RT-DETR</a:t>
            </a:r>
            <a:r>
              <a:rPr lang="ko-KR" altLang="en-US" dirty="0"/>
              <a:t>을 비교 모델로 선정한 이유</a:t>
            </a:r>
            <a:r>
              <a:rPr lang="en-US" altLang="ko-KR" dirty="0"/>
              <a:t>]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기준모델인 </a:t>
            </a:r>
            <a:r>
              <a:rPr lang="en-US" altLang="ko-KR" dirty="0"/>
              <a:t>YOLO</a:t>
            </a:r>
            <a:r>
              <a:rPr lang="ko-KR" altLang="en-US" dirty="0"/>
              <a:t>는 </a:t>
            </a:r>
            <a:r>
              <a:rPr lang="en-US" altLang="ko-KR" dirty="0"/>
              <a:t>CNN </a:t>
            </a:r>
            <a:r>
              <a:rPr lang="ko-KR" altLang="en-US" dirty="0"/>
              <a:t>기반의 대표적인 </a:t>
            </a:r>
            <a:r>
              <a:rPr lang="ko-KR" altLang="en-US" dirty="0" err="1"/>
              <a:t>객체검출</a:t>
            </a:r>
            <a:r>
              <a:rPr lang="ko-KR" altLang="en-US" dirty="0"/>
              <a:t> 모델이고</a:t>
            </a:r>
            <a:r>
              <a:rPr lang="en-US" altLang="ko-KR" dirty="0"/>
              <a:t>, RT-DETR</a:t>
            </a:r>
            <a:r>
              <a:rPr lang="ko-KR" altLang="en-US" dirty="0"/>
              <a:t>은 대표적인 </a:t>
            </a:r>
            <a:r>
              <a:rPr lang="en-US" altLang="ko-KR" dirty="0"/>
              <a:t>Transformer </a:t>
            </a:r>
            <a:r>
              <a:rPr lang="ko-KR" altLang="en-US" dirty="0"/>
              <a:t>기반 객체 검출 모델임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 RT-DETR</a:t>
            </a:r>
            <a:r>
              <a:rPr lang="ko-KR" altLang="en-US" dirty="0"/>
              <a:t>은 전역적 특징 학습 기반의 높은 정확도와 정밀한 예측 능력으로 인해 미세 불량이나 복잡한 패턴의 불량 검출에 있어 강점을 가짐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 </a:t>
            </a:r>
            <a:r>
              <a:rPr lang="ko-KR" altLang="en-US" dirty="0"/>
              <a:t>그러나 상대적으로 높은 </a:t>
            </a:r>
            <a:r>
              <a:rPr lang="ko-KR" altLang="en-US" dirty="0" err="1"/>
              <a:t>연산량과</a:t>
            </a:r>
            <a:r>
              <a:rPr lang="ko-KR" altLang="en-US" dirty="0"/>
              <a:t> 메모리 사용량으로 인해</a:t>
            </a:r>
            <a:r>
              <a:rPr lang="en-US" altLang="ko-KR" dirty="0"/>
              <a:t>, YOLOv11 </a:t>
            </a:r>
            <a:r>
              <a:rPr lang="ko-KR" altLang="en-US" dirty="0"/>
              <a:t>대비 다소 불리한 측면이 존재함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</a:t>
            </a:r>
            <a:r>
              <a:rPr lang="en-US" altLang="ko-KR" dirty="0"/>
              <a:t>RT-DETR</a:t>
            </a:r>
            <a:r>
              <a:rPr lang="ko-KR" altLang="en-US" dirty="0"/>
              <a:t>을 비교 모델로 설정하여</a:t>
            </a:r>
            <a:r>
              <a:rPr lang="en-US" altLang="ko-KR" dirty="0"/>
              <a:t>, YOLOv11</a:t>
            </a:r>
            <a:r>
              <a:rPr lang="ko-KR" altLang="en-US" dirty="0"/>
              <a:t>과의 정량적 성능 비교를 통해 최적 모델을 도출하고자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5C59D-1A85-977E-DAD1-B596B2571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3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3F44-94A9-B9F2-C032-CD20984E0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BB1437-4392-AC8D-3EA7-03BEB17C4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6C6A58-DAD3-34F3-AF58-5F9813F97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5B941-BADB-3741-6440-37C1205E8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911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14D6-3792-CE7B-F651-6CDED360C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2AD240-5913-53CB-2DD2-C267E7005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C54D22-A03E-3645-F1C7-A9F57524F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</a:rPr>
              <a:t>- CSFF: </a:t>
            </a:r>
            <a:r>
              <a:rPr lang="ko-KR" altLang="en-US" sz="1200" dirty="0"/>
              <a:t>서로 다른 스케일</a:t>
            </a:r>
            <a:r>
              <a:rPr lang="en-US" altLang="ko-KR" sz="1200" dirty="0"/>
              <a:t>(</a:t>
            </a:r>
            <a:r>
              <a:rPr lang="ko-KR" altLang="en-US" sz="1200" dirty="0"/>
              <a:t>해상도</a:t>
            </a:r>
            <a:r>
              <a:rPr lang="en-US" altLang="ko-KR" sz="1200" dirty="0"/>
              <a:t>)</a:t>
            </a:r>
            <a:r>
              <a:rPr lang="ko-KR" altLang="en-US" sz="1200" dirty="0"/>
              <a:t>의 </a:t>
            </a:r>
            <a:r>
              <a:rPr lang="en-US" altLang="ko-KR" sz="1200" dirty="0"/>
              <a:t>feature</a:t>
            </a:r>
            <a:r>
              <a:rPr lang="ko-KR" altLang="en-US" sz="1200" dirty="0"/>
              <a:t>들을 융합하여</a:t>
            </a:r>
            <a:r>
              <a:rPr lang="en-US" altLang="ko-KR" sz="1200" dirty="0"/>
              <a:t>, </a:t>
            </a:r>
            <a:r>
              <a:rPr lang="ko-KR" altLang="en-US" sz="1200" dirty="0"/>
              <a:t>각 해상도의 정보를 보완적으로 사용하는 기법</a:t>
            </a:r>
            <a:endParaRPr lang="en-US" altLang="ko-KR" sz="1200" dirty="0"/>
          </a:p>
          <a:p>
            <a:pPr marL="0" indent="0">
              <a:buFontTx/>
              <a:buNone/>
            </a:pPr>
            <a:r>
              <a:rPr lang="en-US" altLang="ko-KR" sz="1200" dirty="0"/>
              <a:t>(CSFF:</a:t>
            </a:r>
            <a:r>
              <a:rPr lang="ko-KR" altLang="en-US" sz="1200" dirty="0"/>
              <a:t>그물망처럼 서로 연결되어 </a:t>
            </a:r>
            <a:r>
              <a:rPr lang="ko-KR" altLang="en-US" sz="1200" dirty="0" err="1"/>
              <a:t>다방향</a:t>
            </a:r>
            <a:r>
              <a:rPr lang="ko-KR" altLang="en-US" sz="1200" dirty="0"/>
              <a:t> 정보 융합 </a:t>
            </a:r>
            <a:r>
              <a:rPr lang="en-US" altLang="ko-KR" sz="1200" dirty="0"/>
              <a:t>/ FPN: </a:t>
            </a:r>
            <a:r>
              <a:rPr lang="ko-KR" altLang="en-US" sz="1200" dirty="0"/>
              <a:t>피라미드처럼 점진적으로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합성</a:t>
            </a:r>
            <a:r>
              <a:rPr lang="en-US" altLang="ko-KR" sz="1200" dirty="0"/>
              <a:t>)</a:t>
            </a:r>
          </a:p>
          <a:p>
            <a:pPr marL="0" indent="0">
              <a:buFontTx/>
              <a:buNone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</a:rPr>
              <a:t>-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NMS(Non-Maximum Suppression) :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ko-KR" altLang="en-US" sz="1200" dirty="0"/>
              <a:t>중복된 박스 중에서 가장 신뢰도</a:t>
            </a:r>
            <a:r>
              <a:rPr lang="en-US" altLang="ko-KR" sz="1200" dirty="0"/>
              <a:t>(confidence score)</a:t>
            </a:r>
            <a:r>
              <a:rPr lang="ko-KR" altLang="en-US" sz="1200" dirty="0"/>
              <a:t>가 높은 것만 남기고 나머지를 제거하는 알고리즘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E5C954-4D68-15AF-C807-40EC76593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49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E00A0-906F-4F7D-4424-5C601F20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510747-0E2B-2ACB-217F-B9F4508B2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ABAF1-BB40-23D5-36E2-7709959A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6E080-45E1-766A-6A8B-F96B8EFA6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B151-26E9-ABE7-5C60-542F47EC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B619E5-DB40-B9C4-5C78-70B7EEDAC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24741A-CF5B-4859-E800-9685B71C7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97D07-AAA6-9951-7D13-95F2461FA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7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A7902-C0DE-E3B9-FB61-9E38C1B2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41F85D-3D58-FE5A-4707-EFC54C962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5A477-D132-47D6-3DC5-F660E02B4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229AA4-07E5-936A-2ED3-D6BCA7FB2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3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33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E534A-07BA-877B-CE18-E0A2737AD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0727B5-1A5D-993C-D32D-8F423EE3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D4C33A-D8E1-AD51-BA8D-B835865ED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871E8-8132-3613-CB24-2A7AD2010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72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9483-A590-E061-9DB0-9CA5D30D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D857D-7D0C-F5F5-DAD6-0F900A603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7E3A2-8487-4342-9386-FEA364866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640×640 </a:t>
            </a:r>
            <a:r>
              <a:rPr lang="ko-KR" altLang="en-US" dirty="0"/>
              <a:t>해상도는 </a:t>
            </a:r>
            <a:r>
              <a:rPr lang="ko-KR" altLang="en-US" b="1" dirty="0"/>
              <a:t>적절한 객체 디테일 확보</a:t>
            </a:r>
            <a:r>
              <a:rPr lang="ko-KR" altLang="en-US" dirty="0"/>
              <a:t>와 동시에 </a:t>
            </a:r>
            <a:r>
              <a:rPr lang="ko-KR" altLang="en-US" dirty="0" err="1"/>
              <a:t>연산량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)</a:t>
            </a:r>
            <a:r>
              <a:rPr lang="ko-KR" altLang="en-US" dirty="0"/>
              <a:t>을 고려한 </a:t>
            </a:r>
            <a:r>
              <a:rPr lang="ko-KR" altLang="en-US" b="1" dirty="0"/>
              <a:t>트레이드오프 </a:t>
            </a:r>
            <a:r>
              <a:rPr lang="ko-KR" altLang="en-US" b="1" dirty="0" err="1"/>
              <a:t>최적점임</a:t>
            </a:r>
            <a:r>
              <a:rPr lang="en-US" altLang="ko-KR" b="1" dirty="0"/>
              <a:t>.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YOLOv5 </a:t>
            </a:r>
            <a:r>
              <a:rPr lang="ko-KR" altLang="en-US" dirty="0"/>
              <a:t>기준으로 </a:t>
            </a:r>
            <a:r>
              <a:rPr lang="en-US" altLang="ko-KR" dirty="0"/>
              <a:t>640 </a:t>
            </a:r>
            <a:r>
              <a:rPr lang="ko-KR" altLang="en-US" dirty="0"/>
              <a:t>크기는 대부분의 </a:t>
            </a:r>
            <a:r>
              <a:rPr lang="en-US" altLang="ko-KR" dirty="0"/>
              <a:t>GPU</a:t>
            </a:r>
            <a:r>
              <a:rPr lang="ko-KR" altLang="en-US" dirty="0"/>
              <a:t>에서 </a:t>
            </a:r>
            <a:r>
              <a:rPr lang="ko-KR" altLang="en-US" b="1" dirty="0"/>
              <a:t>실시간 추론 가능하면서도</a:t>
            </a:r>
            <a:r>
              <a:rPr lang="ko-KR" altLang="en-US" dirty="0"/>
              <a:t> 객체 디테일을 충분히 표현할 수 있는 크기임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69534B-0E4B-FF52-007E-9482830DA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7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9598-4981-9195-8072-6122B0B3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2AB1D4-CD2A-31DE-9375-C5A7ABB00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30BF0A-2880-5E29-2812-F6AF927C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8ECDE-F903-9CE3-2E87-BE4EC66B3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31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938E-2E60-40B1-9C4F-5F63DC04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1DC735-B1A0-AD4C-9FD0-C6AE477E0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8968C0-8DF9-7085-10B8-2E6DCE2EC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F4E27-715D-9ECB-3807-87E98A2B2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95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9697-A6FA-7A7C-94C3-AD2438F2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417FE3-0590-34A5-FF4A-69DA5CED4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DBA13C-0E74-3CC3-0835-CE53E3EC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F7B26-AD73-55FA-83BB-26FB7399A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37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EDBF-7D6B-FCD8-E26F-E4815590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F79EBB-46A1-6B92-95ED-C99D2B6B2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8F68CA-089C-C21F-0B3A-20296618E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BA47A6-9945-145F-A096-9CC82F1CF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77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05C0-5495-2438-AEA8-9897F0A5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A96FFE-C140-75BF-821B-A26819B02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DECA43-8B97-AB15-FF36-9E2B934F5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BFE80-884E-6C5C-C5D9-F2B8328E2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88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D74C3-602F-8FA2-BDAB-A0789E7C3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55A0B9-AA11-32E3-3CEE-D4576BCAC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477BFF-5A9F-D9FB-FB64-58E41AB1E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E409C-9B3A-FEB9-6324-CB30572A8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51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0689-287E-3D84-B3E4-AF1F37CB9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C22DD5-13CE-A24D-4B2C-2ED170583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87848A-DEF6-716D-7A15-814A1F22B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[Nano </a:t>
            </a:r>
            <a:r>
              <a:rPr lang="ko-KR" altLang="en-US" b="1" dirty="0"/>
              <a:t>모델이 가장 좋은 성능을 보인 이유 추론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  <a:buNone/>
            </a:pPr>
            <a:endParaRPr lang="en-US" altLang="ko-KR" b="1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데이터셋 규모 대비 적정 모델 크기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총 학습 인스턴스 수는 약 </a:t>
            </a:r>
            <a:r>
              <a:rPr lang="en-US" altLang="ko-KR" sz="1200" dirty="0"/>
              <a:t>4,413</a:t>
            </a:r>
            <a:r>
              <a:rPr lang="ko-KR" altLang="en-US" sz="1200" dirty="0"/>
              <a:t>개로</a:t>
            </a:r>
            <a:r>
              <a:rPr lang="en-US" altLang="ko-KR" sz="1200" dirty="0"/>
              <a:t>, </a:t>
            </a:r>
            <a:r>
              <a:rPr lang="ko-KR" altLang="en-US" sz="1200" dirty="0"/>
              <a:t>이는 대규모 학습</a:t>
            </a:r>
            <a:r>
              <a:rPr lang="en-US" altLang="ko-KR" sz="1200" dirty="0"/>
              <a:t>(</a:t>
            </a:r>
            <a:r>
              <a:rPr lang="ko-KR" altLang="en-US" sz="1200" dirty="0"/>
              <a:t>수십만 장</a:t>
            </a:r>
            <a:r>
              <a:rPr lang="en-US" altLang="ko-KR" sz="1200" dirty="0"/>
              <a:t>)</a:t>
            </a:r>
            <a:r>
              <a:rPr lang="ko-KR" altLang="en-US" sz="1200" dirty="0"/>
              <a:t>에 비해 </a:t>
            </a:r>
            <a:r>
              <a:rPr lang="ko-KR" altLang="en-US" sz="1200" b="1" dirty="0"/>
              <a:t>상대적으로 작고 제한적인 </a:t>
            </a:r>
            <a:r>
              <a:rPr lang="ko-KR" altLang="en-US" sz="1200" b="1" dirty="0" err="1"/>
              <a:t>데이터셋임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이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매개변수 수가 많은 모델</a:t>
            </a:r>
            <a:r>
              <a:rPr lang="en-US" altLang="ko-KR" sz="1200" dirty="0"/>
              <a:t>(L, X)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과적합</a:t>
            </a:r>
            <a:r>
              <a:rPr lang="en-US" altLang="ko-KR" sz="1200" dirty="0"/>
              <a:t>(overfitting)</a:t>
            </a:r>
            <a:r>
              <a:rPr lang="ko-KR" altLang="en-US" sz="1200" dirty="0"/>
              <a:t>의 위험이 높아질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모델이 복잡한 표현을 학습하느라 일반화 성능이 저하될 수 있음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반면</a:t>
            </a:r>
            <a:r>
              <a:rPr lang="en-US" altLang="ko-KR" sz="1200" dirty="0"/>
              <a:t>, YOLOv11-N</a:t>
            </a:r>
            <a:r>
              <a:rPr lang="ko-KR" altLang="en-US" sz="1200" dirty="0"/>
              <a:t>은 복잡도를 제한하여 </a:t>
            </a:r>
            <a:r>
              <a:rPr lang="ko-KR" altLang="en-US" sz="1200" b="1" dirty="0"/>
              <a:t>적은 데이터에서 더 효율적으로 일반화 성능을 확보</a:t>
            </a:r>
            <a:r>
              <a:rPr lang="ko-KR" altLang="en-US" sz="1200" dirty="0"/>
              <a:t>했을 가능성이 큼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불량 유형의 시각적 패턴이 단순하고 강력함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SMT </a:t>
            </a:r>
            <a:r>
              <a:rPr lang="ko-KR" altLang="en-US" sz="1200" dirty="0"/>
              <a:t>불량 유형은 대부분 뚜렷한 경계</a:t>
            </a:r>
            <a:r>
              <a:rPr lang="en-US" altLang="ko-KR" sz="1200" dirty="0"/>
              <a:t>, </a:t>
            </a:r>
            <a:r>
              <a:rPr lang="ko-KR" altLang="en-US" sz="1200" dirty="0"/>
              <a:t>윤곽</a:t>
            </a:r>
            <a:r>
              <a:rPr lang="en-US" altLang="ko-KR" sz="1200" dirty="0"/>
              <a:t>, </a:t>
            </a:r>
            <a:r>
              <a:rPr lang="ko-KR" altLang="en-US" sz="1200" dirty="0"/>
              <a:t>구조적 결함이 동반되며</a:t>
            </a:r>
            <a:r>
              <a:rPr lang="en-US" altLang="ko-KR" sz="1200" dirty="0"/>
              <a:t>, </a:t>
            </a:r>
            <a:r>
              <a:rPr lang="ko-KR" altLang="en-US" sz="1200" dirty="0"/>
              <a:t>상대적으로 </a:t>
            </a:r>
            <a:r>
              <a:rPr lang="ko-KR" altLang="en-US" sz="1200" b="1" dirty="0" err="1"/>
              <a:t>저차원</a:t>
            </a:r>
            <a:r>
              <a:rPr lang="ko-KR" altLang="en-US" sz="1200" b="1" dirty="0"/>
              <a:t> 특징만으로도 충분히 구분 가능</a:t>
            </a:r>
            <a:r>
              <a:rPr lang="ko-KR" altLang="en-US" sz="1200" dirty="0"/>
              <a:t>한 경우가 많음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YOLOv11-N</a:t>
            </a:r>
            <a:r>
              <a:rPr lang="ko-KR" altLang="en-US" sz="1200" dirty="0"/>
              <a:t>처럼 </a:t>
            </a:r>
            <a:r>
              <a:rPr lang="en-US" altLang="ko-KR" sz="1200" dirty="0"/>
              <a:t>shallow</a:t>
            </a:r>
            <a:r>
              <a:rPr lang="ko-KR" altLang="en-US" sz="1200" dirty="0"/>
              <a:t>하면서도 성능이 정제된 네트워크가 </a:t>
            </a:r>
            <a:r>
              <a:rPr lang="ko-KR" altLang="en-US" sz="1200" b="1" dirty="0"/>
              <a:t>불필요하게 복잡한 고차 표현 없이도 충분히 학습</a:t>
            </a:r>
            <a:r>
              <a:rPr lang="ko-KR" altLang="en-US" sz="1200" dirty="0"/>
              <a:t>할 수 있었던 것으로 해석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</a:rPr>
              <a:t>→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데이터셋 규모가 중소형일 때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최신 구조의 경량 모델은 과도한 복잡도 없이도 더 효율적으로 학습하고 일반화할 수 있으며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시각적 패턴이 명확한 분야</a:t>
            </a:r>
            <a:r>
              <a:rPr lang="en-US" altLang="ko-KR" sz="1200" b="1" u="sng" dirty="0">
                <a:solidFill>
                  <a:schemeClr val="accent2"/>
                </a:solidFill>
              </a:rPr>
              <a:t>(SMT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공정 등</a:t>
            </a:r>
            <a:r>
              <a:rPr lang="en-US" altLang="ko-KR" sz="1200" b="1" u="sng" dirty="0">
                <a:solidFill>
                  <a:schemeClr val="accent2"/>
                </a:solidFill>
              </a:rPr>
              <a:t>)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에서는 오히려 가장 단순한 모델이 최고의 성능을 낼 수 있다</a:t>
            </a:r>
            <a:endParaRPr lang="en-US" altLang="ko-KR" sz="1200" b="1" u="sng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5B2DF-15D5-C75E-A8C8-2A6A0B2C7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746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BBC4-9804-3EA5-26E4-45EFD99B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3530C9-D8F1-D9FB-2A42-F39D8CBD7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BAA704-2B1B-9FF1-BFE3-24926B56F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C6321-8DC0-5DAB-5BAB-FA827E442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7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990DC-66E9-8568-A116-1A8729AC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235BD-004E-B32A-97DC-BE99AEFEF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DD320D-2F7D-1381-52DE-369103AD7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8B57A-5DE1-B69E-C3A4-6BDF44AFC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22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BEAE-F916-0E70-71A7-7BEB6DA7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3821A-8DC5-CB3C-9C5E-724E7D5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124C75-F0FE-2B7E-3DB0-4A2C3D4A2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[1</a:t>
            </a:r>
            <a:r>
              <a:rPr lang="ko-KR" altLang="en-US" dirty="0"/>
              <a:t>차 실험에서는 경량 모델인 </a:t>
            </a:r>
            <a:r>
              <a:rPr lang="en-US" altLang="ko-KR" dirty="0"/>
              <a:t>YOLO-N</a:t>
            </a:r>
            <a:r>
              <a:rPr lang="ko-KR" altLang="en-US" dirty="0"/>
              <a:t>가 가장 좋은 성능을 보였으나</a:t>
            </a:r>
            <a:r>
              <a:rPr lang="en-US" altLang="ko-KR" dirty="0"/>
              <a:t>, 2</a:t>
            </a:r>
            <a:r>
              <a:rPr lang="ko-KR" altLang="en-US" dirty="0"/>
              <a:t>차에서는 중량 모델인 </a:t>
            </a:r>
            <a:r>
              <a:rPr lang="en-US" altLang="ko-KR" dirty="0"/>
              <a:t>RT-DETR</a:t>
            </a:r>
            <a:r>
              <a:rPr lang="ko-KR" altLang="en-US" dirty="0"/>
              <a:t>의 성능이 더 좋게 나온 이유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:</a:t>
            </a:r>
            <a:r>
              <a:rPr lang="ko-KR" altLang="en-US" dirty="0"/>
              <a:t> 이미지 내 </a:t>
            </a:r>
            <a:r>
              <a:rPr lang="ko-KR" altLang="en-US" b="1" dirty="0"/>
              <a:t>객체 수가 많거나</a:t>
            </a:r>
            <a:r>
              <a:rPr lang="en-US" altLang="ko-KR" b="1" dirty="0"/>
              <a:t>, </a:t>
            </a:r>
            <a:r>
              <a:rPr lang="ko-KR" altLang="en-US" b="1" dirty="0"/>
              <a:t>불량 크기가 작고 형태가 유사한 경우</a:t>
            </a:r>
            <a:r>
              <a:rPr lang="en-US" altLang="ko-KR" dirty="0"/>
              <a:t>, </a:t>
            </a:r>
            <a:r>
              <a:rPr lang="en-US" altLang="ko-KR" b="1" dirty="0"/>
              <a:t>YOLOv11-N</a:t>
            </a:r>
            <a:r>
              <a:rPr lang="ko-KR" altLang="en-US" b="1" dirty="0"/>
              <a:t>은 놓치고 </a:t>
            </a:r>
            <a:r>
              <a:rPr lang="en-US" altLang="ko-KR" b="1" dirty="0"/>
              <a:t>RT-DETR</a:t>
            </a:r>
            <a:r>
              <a:rPr lang="ko-KR" altLang="en-US" b="1" dirty="0"/>
              <a:t>은 잡아낸 케이스</a:t>
            </a:r>
            <a:r>
              <a:rPr lang="ko-KR" altLang="en-US" dirty="0"/>
              <a:t>가 누적되어 성능 격차로 나타났을 수 있음</a:t>
            </a:r>
            <a:endParaRPr lang="en-US" altLang="ko-KR" dirty="0"/>
          </a:p>
          <a:p>
            <a:r>
              <a:rPr lang="en-US" altLang="ko-KR" dirty="0"/>
              <a:t>** </a:t>
            </a:r>
            <a:r>
              <a:rPr lang="en-US" altLang="ko-KR" b="1" dirty="0"/>
              <a:t>YOLOv11-L/X</a:t>
            </a:r>
            <a:r>
              <a:rPr lang="ko-KR" altLang="en-US" b="1" dirty="0"/>
              <a:t>의 한계</a:t>
            </a:r>
            <a:r>
              <a:rPr lang="en-US" altLang="ko-KR" b="1" dirty="0"/>
              <a:t>: </a:t>
            </a:r>
            <a:r>
              <a:rPr lang="ko-KR" altLang="en-US" b="1" dirty="0"/>
              <a:t>파라미터만 늘었지 구조적 혁신은 없음</a:t>
            </a:r>
            <a:endParaRPr lang="en-US" altLang="ko-KR" b="1" dirty="0"/>
          </a:p>
          <a:p>
            <a:r>
              <a:rPr lang="en-US" altLang="ko-KR" b="1" dirty="0"/>
              <a:t>   (YOLOv11-N</a:t>
            </a:r>
            <a:r>
              <a:rPr lang="ko-KR" altLang="en-US" b="1" dirty="0"/>
              <a:t>과 기본 구조는 동일</a:t>
            </a:r>
            <a:r>
              <a:rPr lang="ko-KR" altLang="en-US" dirty="0"/>
              <a:t>하되</a:t>
            </a:r>
            <a:r>
              <a:rPr lang="en-US" altLang="ko-KR" dirty="0"/>
              <a:t>, </a:t>
            </a:r>
            <a:r>
              <a:rPr lang="ko-KR" altLang="en-US" dirty="0"/>
              <a:t>단순히 </a:t>
            </a:r>
            <a:r>
              <a:rPr lang="ko-KR" altLang="en-US" b="1" dirty="0"/>
              <a:t>채널 수와 </a:t>
            </a:r>
            <a:r>
              <a:rPr lang="en-US" altLang="ko-KR" b="1" dirty="0"/>
              <a:t>depth</a:t>
            </a:r>
            <a:r>
              <a:rPr lang="ko-KR" altLang="en-US" b="1" dirty="0"/>
              <a:t>를 늘린 확장형 모델</a:t>
            </a:r>
            <a:r>
              <a:rPr lang="en-US" altLang="ko-KR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** </a:t>
            </a:r>
            <a:r>
              <a:rPr lang="ko-KR" altLang="en-US" b="1" dirty="0"/>
              <a:t>그에 반해</a:t>
            </a:r>
            <a:r>
              <a:rPr lang="en-US" altLang="ko-KR" b="1" dirty="0"/>
              <a:t>, </a:t>
            </a:r>
            <a:r>
              <a:rPr lang="en-US" altLang="ko-KR" dirty="0"/>
              <a:t>RT-DETR</a:t>
            </a:r>
            <a:r>
              <a:rPr lang="ko-KR" altLang="en-US" dirty="0"/>
              <a:t>은 구조 자체가 전혀 다름</a:t>
            </a:r>
            <a:r>
              <a:rPr lang="en-US" altLang="ko-KR" dirty="0"/>
              <a:t>. RT-DETR</a:t>
            </a:r>
            <a:r>
              <a:rPr lang="ko-KR" altLang="en-US" dirty="0"/>
              <a:t>은 </a:t>
            </a:r>
            <a:r>
              <a:rPr lang="en-US" altLang="ko-KR" dirty="0"/>
              <a:t>CNN </a:t>
            </a:r>
            <a:r>
              <a:rPr lang="ko-KR" altLang="en-US" dirty="0"/>
              <a:t>기반 </a:t>
            </a:r>
            <a:r>
              <a:rPr lang="en-US" altLang="ko-KR" dirty="0"/>
              <a:t>YOLO </a:t>
            </a:r>
            <a:r>
              <a:rPr lang="ko-KR" altLang="en-US" dirty="0"/>
              <a:t>시리즈와 달리 </a:t>
            </a:r>
            <a:r>
              <a:rPr lang="en-US" altLang="ko-KR" b="1" dirty="0"/>
              <a:t>Transformer </a:t>
            </a:r>
            <a:r>
              <a:rPr lang="ko-KR" altLang="en-US" b="1" dirty="0"/>
              <a:t>구조를 사용하며</a:t>
            </a:r>
            <a:r>
              <a:rPr lang="en-US" altLang="ko-KR" dirty="0"/>
              <a:t>, </a:t>
            </a:r>
            <a:r>
              <a:rPr lang="ko-KR" altLang="en-US" dirty="0"/>
              <a:t>전역 정보 파악이 강점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단순히 </a:t>
            </a:r>
            <a:r>
              <a:rPr lang="en-US" altLang="ko-KR" dirty="0"/>
              <a:t>'</a:t>
            </a:r>
            <a:r>
              <a:rPr lang="ko-KR" altLang="en-US" dirty="0"/>
              <a:t>중량 모델</a:t>
            </a:r>
            <a:r>
              <a:rPr lang="en-US" altLang="ko-KR" dirty="0"/>
              <a:t>'</a:t>
            </a:r>
            <a:r>
              <a:rPr lang="ko-KR" altLang="en-US" dirty="0"/>
              <a:t>이라기보다 </a:t>
            </a:r>
            <a:r>
              <a:rPr lang="ko-KR" altLang="en-US" b="1" dirty="0"/>
              <a:t>기본 원리가 다른 방식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b="1" dirty="0" err="1"/>
              <a:t>고연산</a:t>
            </a:r>
            <a:r>
              <a:rPr lang="ko-KR" altLang="en-US" b="1" dirty="0"/>
              <a:t> 자원을 의미 있게 활용할 수 있는 구조임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F70B3-62AB-4D5E-EF87-D3CE5971F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9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DAA5F-FFE0-7374-89F2-67BBCB62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A6CA98-891E-708F-D158-DCCAACE2B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800EB2-1878-220D-BF9B-E4AA71A66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[YOLO-N </a:t>
            </a:r>
            <a:r>
              <a:rPr lang="ko-KR" altLang="en-US" dirty="0"/>
              <a:t>튜닝 이유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대부분의 연구는 중량 모델에 집중되어 있고</a:t>
            </a:r>
            <a:r>
              <a:rPr lang="en-US" altLang="ko-KR" dirty="0"/>
              <a:t>, </a:t>
            </a:r>
            <a:r>
              <a:rPr lang="ko-KR" altLang="en-US" dirty="0"/>
              <a:t>경량 모델은 </a:t>
            </a:r>
            <a:r>
              <a:rPr lang="en-US" altLang="ko-KR" dirty="0"/>
              <a:t>baseline</a:t>
            </a:r>
            <a:r>
              <a:rPr lang="ko-KR" altLang="en-US" dirty="0"/>
              <a:t>으로만 쓰이는 경우가 많음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본 연구에서는 </a:t>
            </a:r>
            <a:r>
              <a:rPr lang="en-US" altLang="ko-KR" dirty="0"/>
              <a:t>YOLOv11-N</a:t>
            </a:r>
            <a:r>
              <a:rPr lang="ko-KR" altLang="en-US" dirty="0"/>
              <a:t>이 </a:t>
            </a:r>
            <a:r>
              <a:rPr lang="en-US" altLang="ko-KR" dirty="0"/>
              <a:t>baseline</a:t>
            </a:r>
            <a:r>
              <a:rPr lang="ko-KR" altLang="en-US" dirty="0"/>
              <a:t>으로 우수함을 입증한 뒤</a:t>
            </a:r>
            <a:r>
              <a:rPr lang="en-US" altLang="ko-KR" dirty="0"/>
              <a:t>, </a:t>
            </a:r>
            <a:r>
              <a:rPr lang="ko-KR" altLang="en-US" b="1" dirty="0"/>
              <a:t>튜닝을 통해 중량 모델 수준까지 끌어올릴 수 있는지 확인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"</a:t>
            </a:r>
            <a:r>
              <a:rPr lang="ko-KR" altLang="en-US" dirty="0"/>
              <a:t>속도는 빠른데 정밀도도 충분히 확보 가능하다</a:t>
            </a:r>
            <a:r>
              <a:rPr lang="en-US" altLang="ko-KR" dirty="0"/>
              <a:t>"</a:t>
            </a:r>
            <a:r>
              <a:rPr lang="ko-KR" altLang="en-US" dirty="0"/>
              <a:t>는 </a:t>
            </a:r>
            <a:r>
              <a:rPr lang="ko-KR" altLang="en-US" b="1" dirty="0"/>
              <a:t>산업적 메시지</a:t>
            </a:r>
            <a:r>
              <a:rPr lang="ko-KR" altLang="en-US" dirty="0"/>
              <a:t>를 줄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452B-CA88-FAC9-E012-98F3A5C3B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73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06553-DA79-67D1-73B0-6C012E27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6BB5D5-CE8C-474E-0B7F-EFEE5F5F2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5C2107-8DC6-B372-0593-160720BAC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9E2E9-BA77-8473-1C93-86BD4732C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68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AB7EF-612B-4CBB-A081-D0ABF3C0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4CAFEB-9B2A-4D9E-50F5-8A67AFE11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F2420F-5973-260E-D9EF-46EED6187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A24ABF-425E-47BD-F9B9-CC73B6CF8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3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5056D-BFF3-5615-AF6F-DFD14477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0FD9D5-F395-AECF-879F-B99F5CD68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7E5EB9-A153-9D82-4FAA-602413320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335E6-F8A8-2306-7DBB-8995B0465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75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19F6-AB5F-858B-0A95-D07C7C2C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1B45A4-C53B-5DDE-BEEB-31C5812CF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6A5445-D325-5145-FFC0-1A577B86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514AD-E3ED-BA2E-310D-70FD5F7DD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03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6E86D-83BF-1BD9-5155-5004CA14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2DA737-87F5-6989-B17B-AD3B45258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DB8D52-01DD-A55C-4AD1-969AFA1D6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오탐지에</a:t>
            </a:r>
            <a:r>
              <a:rPr lang="ko-KR" altLang="en-US" dirty="0"/>
              <a:t> 대한 보완 방법</a:t>
            </a:r>
            <a:r>
              <a:rPr lang="en-US" altLang="ko-KR" dirty="0"/>
              <a:t>]</a:t>
            </a:r>
          </a:p>
          <a:p>
            <a:r>
              <a:rPr lang="ko-KR" altLang="en-US" sz="1200" kern="0" dirty="0">
                <a:latin typeface="+mn-ea"/>
              </a:rPr>
              <a:t>후처리 기반 분류 보정</a:t>
            </a:r>
            <a:r>
              <a:rPr lang="en-US" altLang="ko-KR" sz="1200" kern="0" dirty="0">
                <a:latin typeface="+mn-ea"/>
              </a:rPr>
              <a:t>, </a:t>
            </a:r>
            <a:r>
              <a:rPr lang="ko-KR" altLang="en-US" sz="1200" kern="0" dirty="0">
                <a:latin typeface="+mn-ea"/>
              </a:rPr>
              <a:t>불량 유형별 주석 기준 강화</a:t>
            </a:r>
            <a:r>
              <a:rPr lang="en-US" altLang="ko-KR" sz="1200" kern="0" dirty="0">
                <a:latin typeface="+mn-ea"/>
              </a:rPr>
              <a:t>, </a:t>
            </a:r>
            <a:r>
              <a:rPr lang="ko-KR" altLang="en-US" sz="1200" kern="0" dirty="0">
                <a:latin typeface="+mn-ea"/>
              </a:rPr>
              <a:t>다단계 검출 구조</a:t>
            </a:r>
            <a:r>
              <a:rPr lang="en-US" altLang="ko-KR" sz="1200" kern="0" dirty="0">
                <a:latin typeface="+mn-ea"/>
              </a:rPr>
              <a:t>(Cascade Model) </a:t>
            </a:r>
            <a:r>
              <a:rPr lang="ko-KR" altLang="en-US" sz="1200" kern="0" dirty="0">
                <a:latin typeface="+mn-ea"/>
              </a:rPr>
              <a:t>등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44503-D7DE-82ED-631B-C65EAE5FD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8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9FA7A-CDED-F24B-4D78-518D669E6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717059-FC9A-D25D-4A73-7F5F17FC2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BB43C-51B4-1870-551F-85B65B3C9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8CED4-AA4B-6948-E2A7-40CC907D7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65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1C5D-3F13-7157-FA2D-16482AA97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DAB29D-E255-CE3E-7636-0FF8B2405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C55564-869F-2433-6305-0809E6210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B01A61-8881-10F6-2387-A64CB4A24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FE3DB-CDE2-2C5D-8BAE-A8AC9656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B6FE0-30F8-0E9A-4C75-91E9C94A2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F9B46D-3E39-C342-C619-FBA01DF82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9B102-8BE2-6651-074D-8DE6F93EA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9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E61C4-19BB-40E3-2647-B86B3293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C2C898-8C8E-4699-3725-90535B058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74E1CC-F51E-3232-70B4-5C917EEF9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9635D-C1B0-1D24-9B72-25B867592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234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EECA-ABE3-CDED-BDE2-F6B35EE4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0F3920-DE56-F332-4A73-18729631E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4AF17E-7C7B-102C-A8B9-320C4AC98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D38D7-119E-74E6-90FB-E3F72698B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64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AE3A-8295-04C4-97F0-C47D4DA9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009EFC-21A7-8624-D288-DDA4DD090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AED15C-CA24-04C6-1251-2882FEBC2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FA6C7-D078-85C4-F6AA-C406292B3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0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29001" y="226684"/>
            <a:ext cx="5132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CBNU</a:t>
            </a:r>
          </a:p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INDAI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3" y="4505829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2025. 06. 19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SMT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주요 불량 검출을 위한 </a:t>
            </a:r>
          </a:p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방법 연구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Study on Deep Learning Method for Major Defect Detection in SMT Process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773984" y="5683244"/>
            <a:ext cx="3991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발 표 자 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연 지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</a:p>
          <a:p>
            <a:pPr>
              <a:lnSpc>
                <a:spcPct val="15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명 근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1164A8-D5DE-3D50-345D-FB934EAFF32B}"/>
              </a:ext>
            </a:extLst>
          </p:cNvPr>
          <p:cNvSpPr txBox="1"/>
          <p:nvPr/>
        </p:nvSpPr>
        <p:spPr>
          <a:xfrm>
            <a:off x="2842367" y="1853026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산업인공지능학과</a:t>
            </a:r>
            <a:endParaRPr lang="en-US" altLang="ko-KR" sz="20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석사 학위 논문 심사 발표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CNN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- 3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1BB32-1D81-62D7-CD3C-C10FF85A7333}"/>
              </a:ext>
            </a:extLst>
          </p:cNvPr>
          <p:cNvSpPr txBox="1"/>
          <p:nvPr/>
        </p:nvSpPr>
        <p:spPr>
          <a:xfrm>
            <a:off x="795297" y="2036977"/>
            <a:ext cx="9683954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심층 회선 신경망을 이용한 </a:t>
            </a:r>
            <a:r>
              <a:rPr lang="en-US" altLang="ko-KR" sz="1600" dirty="0">
                <a:latin typeface="+mn-ea"/>
              </a:rPr>
              <a:t>SMT </a:t>
            </a:r>
            <a:r>
              <a:rPr lang="ko-KR" altLang="en-US" sz="1600" dirty="0">
                <a:latin typeface="+mn-ea"/>
              </a:rPr>
              <a:t>제조 공정의 가성 불량 검출 방법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김정욱 </a:t>
            </a:r>
            <a:r>
              <a:rPr lang="en-US" altLang="ko-KR" sz="1600" dirty="0">
                <a:latin typeface="+mn-ea"/>
              </a:rPr>
              <a:t>(2018)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effectLst/>
                <a:latin typeface="+mn-ea"/>
              </a:rPr>
              <a:t>심층 회선 신경망</a:t>
            </a:r>
            <a:r>
              <a:rPr lang="en-US" altLang="ko-KR" sz="1600" b="0" i="0" dirty="0">
                <a:effectLst/>
                <a:latin typeface="+mn-ea"/>
              </a:rPr>
              <a:t>(Deep CNN)</a:t>
            </a:r>
            <a:r>
              <a:rPr lang="ko-KR" altLang="en-US" sz="1600" b="0" i="0" dirty="0">
                <a:effectLst/>
                <a:latin typeface="+mn-ea"/>
              </a:rPr>
              <a:t>을 이용하여 </a:t>
            </a:r>
            <a:r>
              <a:rPr lang="en-US" altLang="ko-KR" sz="1600" b="0" i="0" dirty="0">
                <a:effectLst/>
                <a:latin typeface="+mn-ea"/>
              </a:rPr>
              <a:t>SMT </a:t>
            </a:r>
            <a:r>
              <a:rPr lang="ko-KR" altLang="en-US" sz="1600" b="0" i="0" dirty="0">
                <a:effectLst/>
                <a:latin typeface="+mn-ea"/>
              </a:rPr>
              <a:t>제조 공정에서 발생하는 가성 불량 검출 연구 수행</a:t>
            </a:r>
            <a:endParaRPr lang="en-US" altLang="ko-KR" sz="16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 직렬형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신경망에 의한 </a:t>
            </a:r>
            <a:r>
              <a:rPr lang="en-US" altLang="ko-KR" sz="1600" dirty="0">
                <a:latin typeface="+mn-ea"/>
              </a:rPr>
              <a:t>SMD </a:t>
            </a:r>
            <a:r>
              <a:rPr lang="ko-KR" altLang="en-US" sz="1600" dirty="0">
                <a:latin typeface="+mn-ea"/>
              </a:rPr>
              <a:t>부품의 조립 불량 분류 방법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류종현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외</a:t>
            </a:r>
            <a:r>
              <a:rPr lang="en-US" altLang="ko-KR" sz="1600" dirty="0">
                <a:latin typeface="+mn-ea"/>
              </a:rPr>
              <a:t> 2</a:t>
            </a:r>
            <a:r>
              <a:rPr lang="ko-KR" altLang="en-US" sz="1600" dirty="0">
                <a:latin typeface="+mn-ea"/>
              </a:rPr>
              <a:t>명</a:t>
            </a:r>
            <a:r>
              <a:rPr lang="en-US" altLang="ko-KR" sz="1600" dirty="0">
                <a:latin typeface="+mn-ea"/>
              </a:rPr>
              <a:t> (2019)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직렬형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(Cascade CNN)</a:t>
            </a:r>
            <a:r>
              <a:rPr lang="ko-KR" altLang="en-US" sz="1600" dirty="0">
                <a:latin typeface="+mn-ea"/>
              </a:rPr>
              <a:t>을 이용하여 </a:t>
            </a:r>
            <a:r>
              <a:rPr lang="en-US" altLang="ko-KR" sz="1600" dirty="0">
                <a:latin typeface="+mn-ea"/>
              </a:rPr>
              <a:t>SMD </a:t>
            </a:r>
            <a:r>
              <a:rPr lang="ko-KR" altLang="en-US" sz="1600" dirty="0">
                <a:latin typeface="+mn-ea"/>
              </a:rPr>
              <a:t>부품의 조립 불량을 분류 방법 제안</a:t>
            </a:r>
            <a:endParaRPr lang="en-US" altLang="ko-KR" sz="1600" dirty="0">
              <a:latin typeface="+mn-ea"/>
            </a:endParaRPr>
          </a:p>
          <a:p>
            <a:pPr marL="252413" lvl="1"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딥러닝</a:t>
            </a:r>
            <a:r>
              <a:rPr lang="en-US" altLang="ko-KR" sz="1600" dirty="0">
                <a:latin typeface="+mn-ea"/>
              </a:rPr>
              <a:t>(CNN)</a:t>
            </a:r>
            <a:r>
              <a:rPr lang="ko-KR" altLang="en-US" sz="1600" dirty="0">
                <a:latin typeface="+mn-ea"/>
              </a:rPr>
              <a:t>을 이용한 </a:t>
            </a: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불량 검출 시스템 설계 및 구현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최원호 </a:t>
            </a:r>
            <a:r>
              <a:rPr lang="en-US" altLang="ko-KR" sz="16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effectLst/>
                <a:latin typeface="+mn-ea"/>
              </a:rPr>
              <a:t>PCB </a:t>
            </a:r>
            <a:r>
              <a:rPr lang="ko-KR" altLang="en-US" sz="1600" b="0" i="0" dirty="0">
                <a:effectLst/>
                <a:latin typeface="+mn-ea"/>
              </a:rPr>
              <a:t>조립 불량 검출 시스템 개발에 있어 </a:t>
            </a:r>
            <a:r>
              <a:rPr lang="en-US" altLang="ko-KR" sz="1600" b="0" i="0" dirty="0">
                <a:effectLst/>
                <a:latin typeface="+mn-ea"/>
              </a:rPr>
              <a:t>CNN</a:t>
            </a:r>
            <a:r>
              <a:rPr lang="ko-KR" altLang="en-US" sz="1600" b="0" i="0" dirty="0">
                <a:effectLst/>
                <a:latin typeface="+mn-ea"/>
              </a:rPr>
              <a:t>과 </a:t>
            </a:r>
            <a:r>
              <a:rPr lang="ko-KR" altLang="en-US" sz="1600" b="0" i="0" dirty="0" err="1">
                <a:effectLst/>
                <a:latin typeface="+mn-ea"/>
              </a:rPr>
              <a:t>전처리</a:t>
            </a:r>
            <a:r>
              <a:rPr lang="ko-KR" altLang="en-US" sz="1600" b="0" i="0" dirty="0">
                <a:effectLst/>
                <a:latin typeface="+mn-ea"/>
              </a:rPr>
              <a:t> 기법의 융합 효과를 강조</a:t>
            </a:r>
            <a:endParaRPr lang="en-US" altLang="ko-KR" sz="1600" b="0" i="0" dirty="0"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2E871-A79A-2077-E678-583E48381B33}"/>
              </a:ext>
            </a:extLst>
          </p:cNvPr>
          <p:cNvSpPr txBox="1"/>
          <p:nvPr/>
        </p:nvSpPr>
        <p:spPr>
          <a:xfrm>
            <a:off x="112711" y="5435687"/>
            <a:ext cx="1046638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CNN </a:t>
            </a:r>
            <a:r>
              <a:rPr lang="ko-KR" altLang="en-US" sz="1600" kern="0" dirty="0">
                <a:latin typeface="+mn-ea"/>
              </a:rPr>
              <a:t>기반 접근 방식은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공정과 같이 </a:t>
            </a:r>
            <a:r>
              <a:rPr lang="ko-KR" altLang="en-US" sz="1600" u="sng" kern="0" dirty="0">
                <a:latin typeface="+mn-ea"/>
              </a:rPr>
              <a:t>다수의 불량 객체 </a:t>
            </a:r>
            <a:r>
              <a:rPr lang="ko-KR" altLang="en-US" sz="1600" kern="0" dirty="0">
                <a:latin typeface="+mn-ea"/>
              </a:rPr>
              <a:t>동시에 있는 경우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u="sng" kern="0" dirty="0">
                <a:latin typeface="+mn-ea"/>
              </a:rPr>
              <a:t>미세한 불량 탐지시</a:t>
            </a:r>
            <a:r>
              <a:rPr lang="ko-KR" altLang="en-US" sz="1600" kern="0" dirty="0">
                <a:latin typeface="+mn-ea"/>
              </a:rPr>
              <a:t>에는 한계가 있으며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u="sng" kern="0" dirty="0">
                <a:latin typeface="+mn-ea"/>
              </a:rPr>
              <a:t>높은 </a:t>
            </a:r>
            <a:r>
              <a:rPr lang="ko-KR" altLang="en-US" sz="1600" u="sng" kern="0" dirty="0" err="1">
                <a:latin typeface="+mn-ea"/>
              </a:rPr>
              <a:t>연산량</a:t>
            </a:r>
            <a:r>
              <a:rPr lang="ko-KR" altLang="en-US" sz="1600" kern="0" dirty="0" err="1">
                <a:latin typeface="+mn-ea"/>
              </a:rPr>
              <a:t>으로</a:t>
            </a:r>
            <a:r>
              <a:rPr lang="ko-KR" altLang="en-US" sz="1600" kern="0" dirty="0">
                <a:latin typeface="+mn-ea"/>
              </a:rPr>
              <a:t> 인해 실시간 적용에 부적합한 측면이 있음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u="sng" kern="0" dirty="0">
                <a:latin typeface="+mn-ea"/>
              </a:rPr>
              <a:t>따라서</a:t>
            </a:r>
            <a:r>
              <a:rPr lang="en-US" altLang="ko-KR" sz="1600" u="sng" kern="0" dirty="0">
                <a:latin typeface="+mn-ea"/>
              </a:rPr>
              <a:t>, YOLO </a:t>
            </a:r>
            <a:r>
              <a:rPr lang="ko-KR" altLang="en-US" sz="1600" u="sng" kern="0" dirty="0">
                <a:latin typeface="+mn-ea"/>
              </a:rPr>
              <a:t>기반의 실시간 객체 감지 알고리즘을 적용할 필요가 있음</a:t>
            </a:r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E23D-83E9-F59B-9098-BDFB1853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1F2198-69C6-E080-F5CF-90EA72BD05F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18B1D8A-2CB6-EB4E-F116-8D629995DEA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- 4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663EA1-0033-9A33-25B9-58CAF646D47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9111C4B-BE9C-E966-BED1-E63A0659D0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663D35-5504-5D94-C715-193D3062D96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6185C4-F90A-9F52-8F1A-B86A79C355F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566C8-5DB3-4340-2DA3-21968C76EDB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A7C5B-100D-1906-1926-D15DAED1EC9A}"/>
              </a:ext>
            </a:extLst>
          </p:cNvPr>
          <p:cNvSpPr txBox="1"/>
          <p:nvPr/>
        </p:nvSpPr>
        <p:spPr>
          <a:xfrm>
            <a:off x="902771" y="1849299"/>
            <a:ext cx="9239623" cy="5192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검사를 위한 </a:t>
            </a:r>
            <a:r>
              <a:rPr lang="en-US" altLang="ko-KR" sz="1600" dirty="0">
                <a:latin typeface="+mn-ea"/>
              </a:rPr>
              <a:t>YOLO </a:t>
            </a:r>
            <a:r>
              <a:rPr lang="ko-KR" altLang="en-US" sz="1600" dirty="0">
                <a:latin typeface="+mn-ea"/>
              </a:rPr>
              <a:t>네트워크 기반의 </a:t>
            </a: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부품 분류 알고리즘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 err="1">
                <a:latin typeface="+mn-ea"/>
              </a:rPr>
              <a:t>윤형조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이준재</a:t>
            </a:r>
            <a:r>
              <a:rPr lang="en-US" altLang="ko-KR" sz="1600" dirty="0">
                <a:latin typeface="+mn-ea"/>
              </a:rPr>
              <a:t>. 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effectLst/>
                <a:latin typeface="+mn-ea"/>
              </a:rPr>
              <a:t>PCB </a:t>
            </a:r>
            <a:r>
              <a:rPr lang="ko-KR" altLang="en-US" sz="1600" b="0" i="0" dirty="0">
                <a:effectLst/>
                <a:latin typeface="+mn-ea"/>
              </a:rPr>
              <a:t>검사를 위한 </a:t>
            </a:r>
            <a:r>
              <a:rPr lang="en-US" altLang="ko-KR" sz="1600" b="0" i="0" dirty="0">
                <a:effectLst/>
                <a:latin typeface="+mn-ea"/>
              </a:rPr>
              <a:t>4</a:t>
            </a:r>
            <a:r>
              <a:rPr lang="ko-KR" altLang="en-US" sz="1600" b="0" i="0" dirty="0">
                <a:effectLst/>
                <a:latin typeface="+mn-ea"/>
              </a:rPr>
              <a:t>가지의 </a:t>
            </a:r>
            <a:r>
              <a:rPr lang="en-US" altLang="ko-KR" sz="1600" b="0" i="0" dirty="0">
                <a:effectLst/>
                <a:latin typeface="+mn-ea"/>
              </a:rPr>
              <a:t>SMD </a:t>
            </a:r>
            <a:r>
              <a:rPr lang="ko-KR" altLang="en-US" sz="1600" b="0" i="0" dirty="0">
                <a:effectLst/>
                <a:latin typeface="+mn-ea"/>
              </a:rPr>
              <a:t>부품</a:t>
            </a:r>
            <a:r>
              <a:rPr lang="en-US" altLang="ko-KR" sz="1600" b="0" i="0" dirty="0">
                <a:effectLst/>
                <a:latin typeface="+mn-ea"/>
              </a:rPr>
              <a:t>(Capacitor, Resister</a:t>
            </a:r>
            <a:r>
              <a:rPr lang="en-US" altLang="ko-KR" sz="1600" dirty="0">
                <a:latin typeface="+mn-ea"/>
              </a:rPr>
              <a:t>,</a:t>
            </a:r>
            <a:r>
              <a:rPr lang="en-US" altLang="ko-KR" sz="1600" b="0" i="0" dirty="0">
                <a:effectLst/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Diode</a:t>
            </a:r>
            <a:r>
              <a:rPr lang="en-US" altLang="ko-KR" sz="1600" b="0" i="0" dirty="0">
                <a:effectLst/>
                <a:latin typeface="+mn-ea"/>
              </a:rPr>
              <a:t>, </a:t>
            </a:r>
            <a:r>
              <a:rPr lang="en-US" altLang="ko-KR" sz="1600" dirty="0">
                <a:latin typeface="+mn-ea"/>
              </a:rPr>
              <a:t>Transistor</a:t>
            </a:r>
            <a:r>
              <a:rPr lang="en-US" altLang="ko-KR" sz="1600" b="0" i="0" dirty="0">
                <a:effectLst/>
                <a:latin typeface="+mn-ea"/>
              </a:rPr>
              <a:t>)</a:t>
            </a:r>
            <a:r>
              <a:rPr lang="ko-KR" altLang="en-US" sz="1600" b="0" i="0" dirty="0">
                <a:effectLst/>
                <a:latin typeface="+mn-ea"/>
              </a:rPr>
              <a:t>을 분류 모델 제시</a:t>
            </a:r>
            <a:endParaRPr lang="en-US" altLang="ko-KR" sz="1600" b="0" i="0" dirty="0">
              <a:effectLst/>
              <a:latin typeface="+mn-ea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A deep context learning based PCB defect detection model with anomalous trend alarming system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>
                <a:latin typeface="+mn-ea"/>
              </a:rPr>
              <a:t>JiaYou</a:t>
            </a:r>
            <a:r>
              <a:rPr lang="en-US" altLang="ko-KR" sz="1600" dirty="0">
                <a:latin typeface="+mn-ea"/>
              </a:rPr>
              <a:t> Lim </a:t>
            </a:r>
            <a:r>
              <a:rPr lang="ko-KR" altLang="en-US" sz="1600" dirty="0">
                <a:latin typeface="+mn-ea"/>
              </a:rPr>
              <a:t>외</a:t>
            </a:r>
            <a:r>
              <a:rPr lang="en-US" altLang="ko-KR" sz="1600" dirty="0">
                <a:latin typeface="+mn-ea"/>
              </a:rPr>
              <a:t> 3</a:t>
            </a:r>
            <a:r>
              <a:rPr lang="ko-KR" altLang="en-US" sz="1600" dirty="0">
                <a:latin typeface="+mn-ea"/>
              </a:rPr>
              <a:t>명</a:t>
            </a:r>
            <a:r>
              <a:rPr lang="en-US" altLang="ko-KR" sz="1600" dirty="0">
                <a:latin typeface="+mn-ea"/>
              </a:rPr>
              <a:t> 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YOLOv5 </a:t>
            </a:r>
            <a:r>
              <a:rPr lang="ko-KR" altLang="en-US" sz="1600" dirty="0">
                <a:latin typeface="+mn-ea"/>
              </a:rPr>
              <a:t>모델을 기반으로</a:t>
            </a:r>
            <a:r>
              <a:rPr lang="en-US" altLang="ko-KR" sz="1600" dirty="0">
                <a:latin typeface="+mn-ea"/>
              </a:rPr>
              <a:t> FPN </a:t>
            </a:r>
            <a:r>
              <a:rPr lang="ko-KR" altLang="en-US" sz="1600" dirty="0">
                <a:latin typeface="+mn-ea"/>
              </a:rPr>
              <a:t>구조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개선 및 </a:t>
            </a:r>
            <a:r>
              <a:rPr lang="en-US" altLang="ko-KR" sz="1600" dirty="0" err="1">
                <a:latin typeface="+mn-ea"/>
              </a:rPr>
              <a:t>CIoU</a:t>
            </a:r>
            <a:r>
              <a:rPr lang="en-US" altLang="ko-KR" sz="1600" dirty="0">
                <a:latin typeface="+mn-ea"/>
              </a:rPr>
              <a:t> (Complete Intersection over Union) </a:t>
            </a:r>
            <a:r>
              <a:rPr lang="ko-KR" altLang="en-US" sz="1600" dirty="0">
                <a:latin typeface="+mn-ea"/>
              </a:rPr>
              <a:t>손실 함수 개선을 통해 작은 불량 객체 검출 성능을 높임</a:t>
            </a:r>
            <a:endParaRPr lang="en-US" altLang="ko-KR" sz="1600" dirty="0">
              <a:latin typeface="+mn-ea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PCB-YOLO An Improved Detection Algorithm of PCB Surface Defects Based on YOLOv5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>
                <a:latin typeface="+mn-ea"/>
              </a:rPr>
              <a:t>Junlong</a:t>
            </a:r>
            <a:r>
              <a:rPr lang="en-US" altLang="ko-KR" sz="1600" dirty="0">
                <a:latin typeface="+mn-ea"/>
              </a:rPr>
              <a:t> Tang </a:t>
            </a:r>
            <a:r>
              <a:rPr lang="ko-KR" altLang="en-US" sz="1600" dirty="0">
                <a:latin typeface="+mn-ea"/>
              </a:rPr>
              <a:t>외 </a:t>
            </a:r>
            <a:r>
              <a:rPr lang="en-US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명 </a:t>
            </a:r>
            <a:r>
              <a:rPr lang="en-US" altLang="ko-KR" sz="16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effectLst/>
                <a:latin typeface="+mn-ea"/>
              </a:rPr>
              <a:t>YOLOv5</a:t>
            </a:r>
            <a:r>
              <a:rPr lang="ko-KR" altLang="en-US" sz="1600" b="0" i="0" dirty="0">
                <a:effectLst/>
                <a:latin typeface="+mn-ea"/>
              </a:rPr>
              <a:t>를 개선한 </a:t>
            </a:r>
            <a:r>
              <a:rPr lang="en-US" altLang="ko-KR" sz="1600" b="0" i="0" dirty="0">
                <a:effectLst/>
                <a:latin typeface="+mn-ea"/>
              </a:rPr>
              <a:t>PCB-YOLO </a:t>
            </a:r>
            <a:r>
              <a:rPr lang="ko-KR" altLang="en-US" sz="1600" b="0" i="0" dirty="0">
                <a:effectLst/>
                <a:latin typeface="+mn-ea"/>
              </a:rPr>
              <a:t>알고리즘을 개발하여 </a:t>
            </a:r>
            <a:r>
              <a:rPr lang="en-US" altLang="ko-KR" sz="1600" b="0" i="0" dirty="0">
                <a:effectLst/>
                <a:latin typeface="+mn-ea"/>
              </a:rPr>
              <a:t>PCB </a:t>
            </a:r>
            <a:r>
              <a:rPr lang="ko-KR" altLang="en-US" sz="1600" b="0" i="0" dirty="0">
                <a:effectLst/>
                <a:latin typeface="+mn-ea"/>
              </a:rPr>
              <a:t>표면 불량 검출 성능을 향상</a:t>
            </a:r>
            <a:endParaRPr lang="en-US" altLang="ko-KR" sz="1600" b="0" i="0" dirty="0">
              <a:effectLst/>
              <a:latin typeface="+mn-ea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Defect detection of printed circuit board assembly based on YOLOv5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>
                <a:latin typeface="+mn-ea"/>
              </a:rPr>
              <a:t>Minghui</a:t>
            </a:r>
            <a:r>
              <a:rPr lang="en-US" altLang="ko-KR" sz="1600" dirty="0">
                <a:latin typeface="+mn-ea"/>
              </a:rPr>
              <a:t> Shen </a:t>
            </a:r>
            <a:r>
              <a:rPr lang="ko-KR" altLang="en-US" sz="1600" dirty="0">
                <a:latin typeface="+mn-ea"/>
              </a:rPr>
              <a:t>외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명</a:t>
            </a:r>
            <a:r>
              <a:rPr lang="en-US" altLang="ko-KR" sz="1600" dirty="0">
                <a:latin typeface="+mn-ea"/>
              </a:rPr>
              <a:t> (2024)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어셈블리</a:t>
            </a:r>
            <a:r>
              <a:rPr lang="en-US" altLang="ko-KR" sz="1600" dirty="0">
                <a:latin typeface="+mn-ea"/>
              </a:rPr>
              <a:t>(PCBA) </a:t>
            </a:r>
            <a:r>
              <a:rPr lang="ko-KR" altLang="en-US" sz="1600" dirty="0">
                <a:latin typeface="+mn-ea"/>
              </a:rPr>
              <a:t>공정에서의 불량 검출 정확도를 향상시키기 위해 </a:t>
            </a:r>
            <a:r>
              <a:rPr lang="en-US" altLang="ko-KR" sz="1600" dirty="0">
                <a:latin typeface="+mn-ea"/>
              </a:rPr>
              <a:t>YOLOv5</a:t>
            </a:r>
            <a:r>
              <a:rPr lang="ko-KR" altLang="en-US" sz="1600" dirty="0">
                <a:latin typeface="+mn-ea"/>
              </a:rPr>
              <a:t>를 기반으로 한 </a:t>
            </a:r>
            <a:r>
              <a:rPr lang="en-US" altLang="ko-KR" sz="1600" dirty="0">
                <a:latin typeface="+mn-ea"/>
              </a:rPr>
              <a:t>PCBA-YOLO </a:t>
            </a:r>
            <a:r>
              <a:rPr lang="ko-KR" altLang="en-US" sz="1600" dirty="0">
                <a:latin typeface="+mn-ea"/>
              </a:rPr>
              <a:t>모델을 제안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02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기반의 관련 연구들과 본 연구의 비교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BF85F-B200-CF6F-8270-C87753785BB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59F396-A74D-CA8A-7FC7-2EEA27BC9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4835"/>
              </p:ext>
            </p:extLst>
          </p:nvPr>
        </p:nvGraphicFramePr>
        <p:xfrm>
          <a:off x="490886" y="1848356"/>
          <a:ext cx="9775490" cy="448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185">
                  <a:extLst>
                    <a:ext uri="{9D8B030D-6E8A-4147-A177-3AD203B41FA5}">
                      <a16:colId xmlns:a16="http://schemas.microsoft.com/office/drawing/2014/main" val="448210427"/>
                    </a:ext>
                  </a:extLst>
                </a:gridCol>
                <a:gridCol w="1627061">
                  <a:extLst>
                    <a:ext uri="{9D8B030D-6E8A-4147-A177-3AD203B41FA5}">
                      <a16:colId xmlns:a16="http://schemas.microsoft.com/office/drawing/2014/main" val="689740466"/>
                    </a:ext>
                  </a:extLst>
                </a:gridCol>
                <a:gridCol w="1525068">
                  <a:extLst>
                    <a:ext uri="{9D8B030D-6E8A-4147-A177-3AD203B41FA5}">
                      <a16:colId xmlns:a16="http://schemas.microsoft.com/office/drawing/2014/main" val="1975461435"/>
                    </a:ext>
                  </a:extLst>
                </a:gridCol>
                <a:gridCol w="1580444">
                  <a:extLst>
                    <a:ext uri="{9D8B030D-6E8A-4147-A177-3AD203B41FA5}">
                      <a16:colId xmlns:a16="http://schemas.microsoft.com/office/drawing/2014/main" val="1027871902"/>
                    </a:ext>
                  </a:extLst>
                </a:gridCol>
                <a:gridCol w="1670756">
                  <a:extLst>
                    <a:ext uri="{9D8B030D-6E8A-4147-A177-3AD203B41FA5}">
                      <a16:colId xmlns:a16="http://schemas.microsoft.com/office/drawing/2014/main" val="2785146875"/>
                    </a:ext>
                  </a:extLst>
                </a:gridCol>
                <a:gridCol w="1731976">
                  <a:extLst>
                    <a:ext uri="{9D8B030D-6E8A-4147-A177-3AD203B41FA5}">
                      <a16:colId xmlns:a16="http://schemas.microsoft.com/office/drawing/2014/main" val="146175782"/>
                    </a:ext>
                  </a:extLst>
                </a:gridCol>
              </a:tblGrid>
              <a:tr h="5945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본 연구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632849"/>
                  </a:ext>
                </a:extLst>
              </a:tr>
              <a:tr h="460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딥러닝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v11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RT-DETR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816487"/>
                  </a:ext>
                </a:extLst>
              </a:tr>
              <a:tr h="998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불량 유형 개수 및 근거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제시된 근거 없음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실제 제조 현장 데이터 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17664"/>
                  </a:ext>
                </a:extLst>
              </a:tr>
              <a:tr h="429722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총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20,059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10,668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8,316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4,000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7,341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365040"/>
                  </a:ext>
                </a:extLst>
              </a:tr>
              <a:tr h="998174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성능 평가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부품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분류 정확도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불량 검출 개수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711825"/>
                  </a:ext>
                </a:extLst>
              </a:tr>
              <a:tr h="81430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본 연구 대비 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기타 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불량 검출이 아닌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부품 종류의 분류</a:t>
                      </a:r>
                      <a:endParaRPr lang="en-US" altLang="ko-KR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공개 데이터셋 사용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(Peking Univ. Lab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내부 데이터셋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공개 데이터셋 사용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(Peking Univ. Lab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내부 데이터셋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불량 선정 기준 근거 부족 및 클래스 간 데이터 불균형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(7%~21%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분포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0553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3D438E-6B0E-27CA-B9FA-C451E15732FC}"/>
              </a:ext>
            </a:extLst>
          </p:cNvPr>
          <p:cNvSpPr txBox="1"/>
          <p:nvPr/>
        </p:nvSpPr>
        <p:spPr>
          <a:xfrm>
            <a:off x="225424" y="6370885"/>
            <a:ext cx="1046638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u="sng" kern="0" dirty="0">
                <a:latin typeface="+mn-ea"/>
              </a:rPr>
              <a:t>관련 연구들은 공개 데이터셋에 한정되어 있거나</a:t>
            </a:r>
            <a:r>
              <a:rPr lang="en-US" altLang="ko-KR" sz="1600" u="sng" kern="0" dirty="0">
                <a:latin typeface="+mn-ea"/>
              </a:rPr>
              <a:t>, </a:t>
            </a:r>
            <a:r>
              <a:rPr lang="ko-KR" altLang="en-US" sz="1600" u="sng" kern="0" dirty="0">
                <a:latin typeface="+mn-ea"/>
              </a:rPr>
              <a:t>실제 제조 공정에서 발생하는 불량 유형들을 고려하여 데이터셋을 구축하지 않아</a:t>
            </a:r>
            <a:r>
              <a:rPr lang="en-US" altLang="ko-KR" sz="1600" u="sng" kern="0" dirty="0">
                <a:latin typeface="+mn-ea"/>
              </a:rPr>
              <a:t> </a:t>
            </a:r>
            <a:r>
              <a:rPr lang="ko-KR" altLang="en-US" sz="1600" u="sng" kern="0" dirty="0">
                <a:latin typeface="+mn-ea"/>
              </a:rPr>
              <a:t>실제 산업 적용을 위한 검토가 부족한 상태임</a:t>
            </a:r>
          </a:p>
        </p:txBody>
      </p:sp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2DEF-929A-4CCE-0CA6-ADB58C28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2E67FDF-5AFF-D97A-287C-D861BE4A7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1B347C-2D87-6019-3513-B17629795A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CB892-2C90-D35F-660E-09846D3F0D44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DD0C87BF-D099-D994-3FEB-73812C734558}"/>
              </a:ext>
            </a:extLst>
          </p:cNvPr>
          <p:cNvSpPr/>
          <p:nvPr/>
        </p:nvSpPr>
        <p:spPr>
          <a:xfrm rot="16200000" flipV="1">
            <a:off x="4836241" y="490558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7F1CB3-1355-73AD-AEB7-9F85757F2B60}"/>
              </a:ext>
            </a:extLst>
          </p:cNvPr>
          <p:cNvSpPr txBox="1"/>
          <p:nvPr/>
        </p:nvSpPr>
        <p:spPr>
          <a:xfrm>
            <a:off x="1275291" y="4356287"/>
            <a:ext cx="8885803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B2283-F05F-F04C-FA98-3391F6BAACC8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7501602-7A3C-D2D9-5028-C947E59575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DE8739C-5365-ADD1-A85B-C420AFB9B7D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6D6B-AE32-1048-6D46-E955CE9E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8E7C10-0BD3-7233-0D1F-8574E13EE8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91986A-11A9-F36D-6993-E053FF16F0B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1B83D38-B60F-3CD8-A557-36F13C3209E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RT-DETR(Real-Time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DEtection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TRansformer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907985-8029-D5B8-2A45-367AE6A59BB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6F99CEB-6F34-B0CB-3842-8C77F82442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065BB-6CC6-D727-2761-5DA60A701E8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EEAAE3-8EA4-6611-BB04-F9D064C979F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B30EB-6D08-BA04-1FE3-8BF3DFBDC366}"/>
              </a:ext>
            </a:extLst>
          </p:cNvPr>
          <p:cNvSpPr txBox="1"/>
          <p:nvPr/>
        </p:nvSpPr>
        <p:spPr>
          <a:xfrm>
            <a:off x="758012" y="1866630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Transformer </a:t>
            </a:r>
            <a:r>
              <a:rPr lang="ko-KR" altLang="en-US" sz="1600" kern="0" dirty="0">
                <a:latin typeface="+mn-ea"/>
              </a:rPr>
              <a:t>기반의 대표적인 객체 감지 모델로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높은 정확도를 유지하며 실시간 탐지를 제공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COCO </a:t>
            </a:r>
            <a:r>
              <a:rPr lang="ko-KR" altLang="en-US" sz="1600" kern="0" dirty="0">
                <a:latin typeface="+mn-ea"/>
              </a:rPr>
              <a:t>데이터셋에서 이전 </a:t>
            </a:r>
            <a:r>
              <a:rPr lang="en-US" altLang="ko-KR" sz="1600" kern="0" dirty="0">
                <a:latin typeface="+mn-ea"/>
              </a:rPr>
              <a:t>YOLO </a:t>
            </a:r>
            <a:r>
              <a:rPr lang="ko-KR" altLang="en-US" sz="1600" kern="0" dirty="0">
                <a:latin typeface="+mn-ea"/>
              </a:rPr>
              <a:t>모델들</a:t>
            </a:r>
            <a:r>
              <a:rPr lang="en-US" altLang="ko-KR" sz="1600" kern="0" dirty="0">
                <a:latin typeface="+mn-ea"/>
              </a:rPr>
              <a:t>(YOLOv5, YOLOv6, YOLOv7)</a:t>
            </a:r>
            <a:r>
              <a:rPr lang="ko-KR" altLang="en-US" sz="1600" kern="0" dirty="0">
                <a:latin typeface="+mn-ea"/>
              </a:rPr>
              <a:t>을 성능 면에서 능가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미세 불량이나 복잡한 패턴 불량 검출에 강점을 보이므로</a:t>
            </a:r>
            <a:r>
              <a:rPr lang="en-US" altLang="ko-KR" sz="1600" kern="0" dirty="0">
                <a:latin typeface="+mn-ea"/>
              </a:rPr>
              <a:t>, SMT </a:t>
            </a:r>
            <a:r>
              <a:rPr lang="ko-KR" altLang="en-US" sz="1600" kern="0" dirty="0">
                <a:latin typeface="+mn-ea"/>
              </a:rPr>
              <a:t>불량 검출 분야에서도 적용 가능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5" name="Picture 6" descr="drawing">
            <a:extLst>
              <a:ext uri="{FF2B5EF4-FFF2-40B4-BE49-F238E27FC236}">
                <a16:creationId xmlns:a16="http://schemas.microsoft.com/office/drawing/2014/main" id="{1E6AD6E0-E6EE-A6A6-2D40-6377844B8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>
            <a:fillRect/>
          </a:stretch>
        </p:blipFill>
        <p:spPr bwMode="auto">
          <a:xfrm>
            <a:off x="1548870" y="3371925"/>
            <a:ext cx="2621095" cy="217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77389832">
            <a:extLst>
              <a:ext uri="{FF2B5EF4-FFF2-40B4-BE49-F238E27FC236}">
                <a16:creationId xmlns:a16="http://schemas.microsoft.com/office/drawing/2014/main" id="{3D563210-71FC-252F-B762-5AFFEFEE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47" y="3558532"/>
            <a:ext cx="5849322" cy="18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0DECF-3B60-0F66-2642-BF8070759B9B}"/>
              </a:ext>
            </a:extLst>
          </p:cNvPr>
          <p:cNvSpPr txBox="1"/>
          <p:nvPr/>
        </p:nvSpPr>
        <p:spPr>
          <a:xfrm>
            <a:off x="6675577" y="5499566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C4DAE-4C80-3223-D62E-B02E68577DE3}"/>
              </a:ext>
            </a:extLst>
          </p:cNvPr>
          <p:cNvSpPr txBox="1"/>
          <p:nvPr/>
        </p:nvSpPr>
        <p:spPr>
          <a:xfrm>
            <a:off x="1304365" y="5530154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</a:t>
            </a:r>
            <a:r>
              <a:rPr lang="ko-KR" altLang="en-US" sz="1200" b="1" dirty="0"/>
              <a:t>과 이전 </a:t>
            </a:r>
            <a:r>
              <a:rPr lang="en-US" altLang="ko-KR" sz="1200" b="1" dirty="0"/>
              <a:t>YOLO </a:t>
            </a:r>
            <a:r>
              <a:rPr lang="ko-KR" altLang="en-US" sz="1200" b="1" dirty="0"/>
              <a:t>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0FCF9-1097-FEB6-2E4E-678D8C7A9A88}"/>
              </a:ext>
            </a:extLst>
          </p:cNvPr>
          <p:cNvSpPr txBox="1"/>
          <p:nvPr/>
        </p:nvSpPr>
        <p:spPr>
          <a:xfrm>
            <a:off x="795297" y="5853273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상대적으로 높은 </a:t>
            </a:r>
            <a:r>
              <a:rPr lang="ko-KR" altLang="en-US" sz="1600" kern="0" dirty="0" err="1">
                <a:latin typeface="+mn-ea"/>
              </a:rPr>
              <a:t>연산량과</a:t>
            </a:r>
            <a:r>
              <a:rPr lang="ko-KR" altLang="en-US" sz="1600" kern="0" dirty="0">
                <a:latin typeface="+mn-ea"/>
              </a:rPr>
              <a:t> 메모리 사용량으로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실시간 공정 적용에는 다소 어려움이 있음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따라서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본 연구에서는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을 비교 모델로 설정하여</a:t>
            </a:r>
            <a:r>
              <a:rPr lang="en-US" altLang="ko-KR" sz="1600" kern="0" dirty="0">
                <a:latin typeface="+mn-ea"/>
              </a:rPr>
              <a:t>, YOLOv11</a:t>
            </a:r>
            <a:r>
              <a:rPr lang="ko-KR" altLang="en-US" sz="1600" kern="0" dirty="0">
                <a:latin typeface="+mn-ea"/>
              </a:rPr>
              <a:t>과의 정량적 성능 비교를 통해 최적 모델을 도출하고자 함</a:t>
            </a:r>
            <a:endParaRPr lang="en-US" altLang="ko-KR" sz="16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989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AB140-2ED5-5BED-820A-E15C85C9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EDD4E0-EDDA-DC6B-ECE0-B34671CFC98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2C8D3F-739C-3EC5-5AEB-308EE05BBD0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F4D6974-DB5F-8E2C-6961-80B5F108153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53C9E44-3728-ADAC-A95E-92E091BB679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AEEE10B6-4DFB-0FF5-3FAC-447BEF23719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9AE28E-F39A-2539-3EB2-E7DBC3E35B9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6FDBB3-35CC-E76F-3F4B-70AA57C3986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75D74-7AF1-990A-FDDF-561B5534A55F}"/>
              </a:ext>
            </a:extLst>
          </p:cNvPr>
          <p:cNvSpPr txBox="1"/>
          <p:nvPr/>
        </p:nvSpPr>
        <p:spPr>
          <a:xfrm>
            <a:off x="758012" y="1866630"/>
            <a:ext cx="9704714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이전 </a:t>
            </a:r>
            <a:r>
              <a:rPr lang="en-US" altLang="ko-KR" sz="1600" kern="0" dirty="0">
                <a:latin typeface="+mn-ea"/>
              </a:rPr>
              <a:t>YOLO </a:t>
            </a:r>
            <a:r>
              <a:rPr lang="ko-KR" altLang="en-US" sz="1600" kern="0" dirty="0">
                <a:latin typeface="+mn-ea"/>
              </a:rPr>
              <a:t>버전들의 성공을 기반으로 새로운 기능과 향상된 성능을 제공</a:t>
            </a:r>
            <a:r>
              <a:rPr lang="en-US" altLang="ko-KR" sz="1600" kern="0" dirty="0">
                <a:latin typeface="+mn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더 높은 평균 정밀도를 달성하면서도 이전 버전보다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22%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DCA17-C6EC-9DF1-C3A3-B1797770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48" y="3019318"/>
            <a:ext cx="3740702" cy="225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92604744">
            <a:extLst>
              <a:ext uri="{FF2B5EF4-FFF2-40B4-BE49-F238E27FC236}">
                <a16:creationId xmlns:a16="http://schemas.microsoft.com/office/drawing/2014/main" id="{8F5C7896-B8F6-DC44-45C9-64C63A9C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2507" r="1324" b="4840"/>
          <a:stretch>
            <a:fillRect/>
          </a:stretch>
        </p:blipFill>
        <p:spPr bwMode="auto">
          <a:xfrm>
            <a:off x="758012" y="3081104"/>
            <a:ext cx="5306926" cy="22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C07440-0B91-36AB-5D0C-55A14259A4CF}"/>
              </a:ext>
            </a:extLst>
          </p:cNvPr>
          <p:cNvSpPr txBox="1"/>
          <p:nvPr/>
        </p:nvSpPr>
        <p:spPr>
          <a:xfrm>
            <a:off x="7294530" y="5292770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3EEDF-F3CE-91D2-D552-F5E7ED78C2BB}"/>
              </a:ext>
            </a:extLst>
          </p:cNvPr>
          <p:cNvSpPr txBox="1"/>
          <p:nvPr/>
        </p:nvSpPr>
        <p:spPr>
          <a:xfrm>
            <a:off x="1757570" y="5292770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과 이전 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919EC-87B3-10EF-D75B-710CDFE1D762}"/>
              </a:ext>
            </a:extLst>
          </p:cNvPr>
          <p:cNvSpPr txBox="1"/>
          <p:nvPr/>
        </p:nvSpPr>
        <p:spPr>
          <a:xfrm>
            <a:off x="795297" y="5693554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본 연구에서는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 불량 검출을 위한 딥러닝 모델로서 </a:t>
            </a:r>
            <a:r>
              <a:rPr lang="en-US" altLang="ko-KR" sz="1600" kern="0" dirty="0">
                <a:latin typeface="+mn-ea"/>
              </a:rPr>
              <a:t>YOLOv11</a:t>
            </a:r>
            <a:r>
              <a:rPr lang="ko-KR" altLang="en-US" sz="1600" kern="0" dirty="0">
                <a:latin typeface="+mn-ea"/>
              </a:rPr>
              <a:t>을 채택하였음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이는 본 모델이 가진 </a:t>
            </a:r>
            <a:r>
              <a:rPr lang="ko-KR" altLang="en-US" sz="1600" kern="0" dirty="0" err="1">
                <a:latin typeface="+mn-ea"/>
              </a:rPr>
              <a:t>경량화된</a:t>
            </a:r>
            <a:r>
              <a:rPr lang="ko-KR" altLang="en-US" sz="1600" kern="0" dirty="0">
                <a:latin typeface="+mn-ea"/>
              </a:rPr>
              <a:t> 아키텍처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향상된 정확도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실시간 처리 속도 등의 장점이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공정에서 요구되는 불량 검출 조건에 부합하기 때문임</a:t>
            </a:r>
            <a:endParaRPr lang="en-US" altLang="ko-KR" sz="16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178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8E5B-D626-D5EE-A0F6-868E616CE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D1FF72-534B-E09C-B799-0DDF6E7D028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BBC279-2524-7269-0DD1-3823F5F99A31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ED018F3-7653-2FF6-7D21-4EC1BF7F9245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 vs 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4BB9406-7549-2F3D-6E03-221FA13B2A5D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A4813DFA-862B-6A9C-A6F6-9C74BFB32F3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ACC00A-854A-420B-B487-E95AD5CD078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CB35CA-9ADC-AA02-1F05-8607DF24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52878"/>
              </p:ext>
            </p:extLst>
          </p:nvPr>
        </p:nvGraphicFramePr>
        <p:xfrm>
          <a:off x="902771" y="2036977"/>
          <a:ext cx="9354921" cy="50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475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588813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885633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0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RT-DETR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YOLO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494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585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585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494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801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494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 처리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119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04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C8FD7-5A8C-B331-C4A4-C22CCDF48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6DEF4CA-7DB0-7969-4A18-E71D4D487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E94577-9EC1-0BC3-7654-C984F42A05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789B9-849D-837E-7AFE-57B7BCC91886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980858E4-EB10-B63A-FC13-F423A29F8F39}"/>
              </a:ext>
            </a:extLst>
          </p:cNvPr>
          <p:cNvSpPr/>
          <p:nvPr/>
        </p:nvSpPr>
        <p:spPr>
          <a:xfrm rot="16200000" flipV="1">
            <a:off x="4836241" y="490558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E094B-E704-3D1F-C1E5-90A004E3F4B3}"/>
              </a:ext>
            </a:extLst>
          </p:cNvPr>
          <p:cNvSpPr txBox="1"/>
          <p:nvPr/>
        </p:nvSpPr>
        <p:spPr>
          <a:xfrm>
            <a:off x="2562108" y="4330812"/>
            <a:ext cx="5385153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8F8FE-2054-185A-3026-C24F83CCB298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2236A13-F140-A2AD-A01E-2E77A7209C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8F641F2-5523-ACD9-FC21-51502B068624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46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6DD2-A7C0-964D-7BBA-D5B2191A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F1514C-191C-A4FF-1A26-937976E60CB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8FFA4A-A465-5DB9-EE68-2982DFD919F1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D6FE781-1805-73F2-C8D8-A9B3C062A06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2C1D9C-A59B-CEE5-CD91-58881189C00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0CC0EBB-E927-E47D-42A8-1E127922E0B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717897-ACA5-F7A8-4B50-FC9400CFAD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EF4C5-C6BB-10FA-BF91-71CE4C8B098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36786-DF6E-287B-5787-BDDE1F44030D}"/>
              </a:ext>
            </a:extLst>
          </p:cNvPr>
          <p:cNvSpPr txBox="1"/>
          <p:nvPr/>
        </p:nvSpPr>
        <p:spPr>
          <a:xfrm>
            <a:off x="758012" y="1866630"/>
            <a:ext cx="9704714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이미지 수집 방법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>
                <a:latin typeface="+mn-ea"/>
              </a:rPr>
              <a:t>모듈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정밀 검사를 위한 전용 장비로 이미지를 수집</a:t>
            </a:r>
            <a:r>
              <a:rPr lang="en-US" altLang="ko-KR" sz="1600" kern="0" dirty="0">
                <a:latin typeface="+mn-ea"/>
              </a:rPr>
              <a:t>. </a:t>
            </a:r>
            <a:r>
              <a:rPr lang="ko-KR" altLang="en-US" sz="1600" kern="0" dirty="0">
                <a:latin typeface="+mn-ea"/>
              </a:rPr>
              <a:t>검사를 수행할 위치를 지정하면 해당 위치로 이동 후 정해둔 각도</a:t>
            </a:r>
            <a:r>
              <a:rPr lang="en-US" altLang="ko-KR" sz="1600" kern="0" dirty="0">
                <a:latin typeface="+mn-ea"/>
              </a:rPr>
              <a:t>(Ex. 0°/ 90°/180°/270°)</a:t>
            </a:r>
            <a:r>
              <a:rPr lang="ko-KR" altLang="en-US" sz="1600" kern="0" dirty="0">
                <a:latin typeface="+mn-ea"/>
              </a:rPr>
              <a:t>로 돌아가며 촬영하는 정밀 검사 지그임 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카메라를 기울여 촬영하여 납땜 불량이나 들뜸 불량은 측면에서 더 정확히 관찰 가능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중심 부위를 확인할 수 있는 십자 모양의 가이드 포인터를 포함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4" name="_x2125252240">
            <a:extLst>
              <a:ext uri="{FF2B5EF4-FFF2-40B4-BE49-F238E27FC236}">
                <a16:creationId xmlns:a16="http://schemas.microsoft.com/office/drawing/2014/main" id="{1268439C-DAD7-94D3-A41C-AA68AAC4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87" y="3819236"/>
            <a:ext cx="3752544" cy="334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A339ED-A0E3-0577-6FD1-E7080BD9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61" y="3862750"/>
            <a:ext cx="2506193" cy="3332808"/>
          </a:xfrm>
          <a:prstGeom prst="rect">
            <a:avLst/>
          </a:prstGeom>
        </p:spPr>
      </p:pic>
      <p:pic>
        <p:nvPicPr>
          <p:cNvPr id="7" name="_x1177849632">
            <a:extLst>
              <a:ext uri="{FF2B5EF4-FFF2-40B4-BE49-F238E27FC236}">
                <a16:creationId xmlns:a16="http://schemas.microsoft.com/office/drawing/2014/main" id="{21DCF325-F252-2E3D-F5F0-F8704071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629" y="4531878"/>
            <a:ext cx="1707372" cy="20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2FA7F-AD03-0533-6851-3E558A07F9B0}"/>
              </a:ext>
            </a:extLst>
          </p:cNvPr>
          <p:cNvSpPr txBox="1"/>
          <p:nvPr/>
        </p:nvSpPr>
        <p:spPr>
          <a:xfrm>
            <a:off x="8010735" y="4064503"/>
            <a:ext cx="216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/>
            <a:r>
              <a:rPr lang="ko-KR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한양신명조"/>
                <a:ea typeface="한양신명조"/>
              </a:rPr>
              <a:t>촬영용으로 사용된 </a:t>
            </a:r>
            <a:endParaRPr lang="en-US" altLang="ko-KR" sz="1200" kern="0" dirty="0">
              <a:solidFill>
                <a:schemeClr val="tx1">
                  <a:lumMod val="50000"/>
                  <a:lumOff val="50000"/>
                </a:schemeClr>
              </a:solidFill>
              <a:latin typeface="한양신명조"/>
              <a:ea typeface="한양신명조"/>
            </a:endParaRPr>
          </a:p>
          <a:p>
            <a:pPr marL="0" marR="0" indent="0" algn="ctr" fontAlgn="base" latinLnBrk="0"/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ELP 16MP </a:t>
            </a:r>
            <a:r>
              <a:rPr lang="ko-KR" altLang="en-US" sz="1200" kern="0" spc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웹캠</a:t>
            </a:r>
            <a:r>
              <a:rPr lang="ko-KR" altLang="en-US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UHD IMX298</a:t>
            </a:r>
            <a:endParaRPr lang="en-US" altLang="ko-KR" sz="1200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6289-3F3F-FD71-50F7-4B6123FF1CF7}"/>
              </a:ext>
            </a:extLst>
          </p:cNvPr>
          <p:cNvSpPr txBox="1"/>
          <p:nvPr/>
        </p:nvSpPr>
        <p:spPr>
          <a:xfrm>
            <a:off x="1487887" y="7155800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[PCB </a:t>
            </a:r>
            <a:r>
              <a:rPr lang="ko-KR" altLang="en-US" sz="1200" b="1" dirty="0"/>
              <a:t>모듈 정밀 검사 지그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2B4ED-5798-02FC-782B-A115BC5C442E}"/>
              </a:ext>
            </a:extLst>
          </p:cNvPr>
          <p:cNvSpPr txBox="1"/>
          <p:nvPr/>
        </p:nvSpPr>
        <p:spPr>
          <a:xfrm>
            <a:off x="4837545" y="7179328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기울어져 있는 모습과 십자 모양의 포인터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E679F-CFA6-9D25-3F29-EE017FA4FAEA}"/>
              </a:ext>
            </a:extLst>
          </p:cNvPr>
          <p:cNvSpPr txBox="1"/>
          <p:nvPr/>
        </p:nvSpPr>
        <p:spPr>
          <a:xfrm>
            <a:off x="8332960" y="6488246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촬영용 카메라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3262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61DB3-BCE7-C36E-0D7A-9F6D245F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C1CDCD-7E6C-B2D4-5F10-E30FBE2F35A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FA03D0-2644-F4F7-05F3-77D57B25CC9B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62934C16-E84D-C30F-529A-ECE9EA8C3BF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CBBA18-1443-4DB3-EB54-CC19591EA5FD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EC75FC2-4E2E-EBEB-0B71-E482F02B2BF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6964AF-9D32-B4FA-B7FD-C40CD1D1C53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72F8C2-2DB1-2302-0044-B36FAD44EEED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4E0EE2-925E-B578-579E-AC183408C526}"/>
              </a:ext>
            </a:extLst>
          </p:cNvPr>
          <p:cNvSpPr txBox="1"/>
          <p:nvPr/>
        </p:nvSpPr>
        <p:spPr>
          <a:xfrm>
            <a:off x="758012" y="1866630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불량 유형 선정 및 시료 제작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특정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제조업체에서 </a:t>
            </a:r>
            <a:r>
              <a:rPr lang="en-US" altLang="ko-KR" sz="1600" kern="0" dirty="0">
                <a:latin typeface="+mn-ea"/>
              </a:rPr>
              <a:t>1</a:t>
            </a:r>
            <a:r>
              <a:rPr lang="ko-KR" altLang="en-US" sz="1600" kern="0" dirty="0">
                <a:latin typeface="+mn-ea"/>
              </a:rPr>
              <a:t>개월간</a:t>
            </a:r>
            <a:r>
              <a:rPr lang="en-US" altLang="ko-KR" sz="1600" kern="0" dirty="0">
                <a:latin typeface="+mn-ea"/>
              </a:rPr>
              <a:t>((2023</a:t>
            </a:r>
            <a:r>
              <a:rPr lang="ko-KR" altLang="en-US" sz="1600" kern="0" dirty="0">
                <a:latin typeface="+mn-ea"/>
              </a:rPr>
              <a:t>년 </a:t>
            </a:r>
            <a:r>
              <a:rPr lang="en-US" altLang="ko-KR" sz="1600" kern="0" dirty="0">
                <a:latin typeface="+mn-ea"/>
              </a:rPr>
              <a:t>8</a:t>
            </a:r>
            <a:r>
              <a:rPr lang="ko-KR" altLang="en-US" sz="1600" kern="0" dirty="0">
                <a:latin typeface="+mn-ea"/>
              </a:rPr>
              <a:t>월 </a:t>
            </a:r>
            <a:r>
              <a:rPr lang="en-US" altLang="ko-KR" sz="1600" kern="0" dirty="0">
                <a:latin typeface="+mn-ea"/>
              </a:rPr>
              <a:t>1</a:t>
            </a:r>
            <a:r>
              <a:rPr lang="ko-KR" altLang="en-US" sz="1600" kern="0" dirty="0">
                <a:latin typeface="+mn-ea"/>
              </a:rPr>
              <a:t>일부터 </a:t>
            </a:r>
            <a:r>
              <a:rPr lang="en-US" altLang="ko-KR" sz="1600" kern="0" dirty="0">
                <a:latin typeface="+mn-ea"/>
              </a:rPr>
              <a:t>8</a:t>
            </a:r>
            <a:r>
              <a:rPr lang="ko-KR" altLang="en-US" sz="1600" kern="0" dirty="0">
                <a:latin typeface="+mn-ea"/>
              </a:rPr>
              <a:t>월 </a:t>
            </a:r>
            <a:r>
              <a:rPr lang="en-US" altLang="ko-KR" sz="1600" kern="0" dirty="0">
                <a:latin typeface="+mn-ea"/>
              </a:rPr>
              <a:t>31</a:t>
            </a:r>
            <a:r>
              <a:rPr lang="ko-KR" altLang="en-US" sz="1600" kern="0" dirty="0">
                <a:latin typeface="+mn-ea"/>
              </a:rPr>
              <a:t>일까지</a:t>
            </a:r>
            <a:r>
              <a:rPr lang="en-US" altLang="ko-KR" sz="1600" kern="0" dirty="0">
                <a:latin typeface="+mn-ea"/>
              </a:rPr>
              <a:t>) </a:t>
            </a:r>
            <a:r>
              <a:rPr lang="ko-KR" altLang="en-US" sz="1600" kern="0" dirty="0">
                <a:latin typeface="+mn-ea"/>
              </a:rPr>
              <a:t>실제로 발생한 불량 내역을 아래와 같이 정리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최종 육안 검사 판정 결과 기준</a:t>
            </a:r>
            <a:r>
              <a:rPr lang="en-US" altLang="ko-KR" sz="1600" kern="0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 중 업체의 요청에 의해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총 </a:t>
            </a:r>
            <a:r>
              <a:rPr lang="en-US" altLang="ko-KR" sz="1600" kern="0" dirty="0">
                <a:latin typeface="+mn-ea"/>
              </a:rPr>
              <a:t>7</a:t>
            </a:r>
            <a:r>
              <a:rPr lang="ko-KR" altLang="en-US" sz="1600" kern="0" dirty="0">
                <a:latin typeface="+mn-ea"/>
              </a:rPr>
              <a:t>가지의 불량 유형을 최종 선정함</a:t>
            </a:r>
            <a:endParaRPr lang="en-US" altLang="ko-KR" sz="1600" kern="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9AF26-2F90-DA67-5E24-DA71A2B14610}"/>
              </a:ext>
            </a:extLst>
          </p:cNvPr>
          <p:cNvSpPr txBox="1"/>
          <p:nvPr/>
        </p:nvSpPr>
        <p:spPr>
          <a:xfrm>
            <a:off x="3674771" y="7186109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[1</a:t>
            </a:r>
            <a:r>
              <a:rPr lang="ko-KR" altLang="en-US" sz="1200" b="1" dirty="0"/>
              <a:t>개월 간 발생한 불량 내역을 정리한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A8DDF-4F0F-26A3-BEBA-DB20FA9E287D}"/>
              </a:ext>
            </a:extLst>
          </p:cNvPr>
          <p:cNvSpPr txBox="1"/>
          <p:nvPr/>
        </p:nvSpPr>
        <p:spPr>
          <a:xfrm>
            <a:off x="5610369" y="1959087"/>
            <a:ext cx="55363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/>
            <a:r>
              <a:rPr lang="en-US" altLang="ko-KR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*</a:t>
            </a:r>
            <a:r>
              <a:rPr lang="ko-KR" altLang="en-US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불량 유형 선정에 대한 자세한 참고 자료는 논문 </a:t>
            </a:r>
            <a:r>
              <a:rPr lang="en-US" altLang="ko-KR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39p </a:t>
            </a:r>
            <a:r>
              <a:rPr lang="ko-KR" altLang="en-US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참조</a:t>
            </a:r>
            <a:endParaRPr lang="en-US" altLang="ko-KR" sz="1300" b="1" kern="0" spc="0" dirty="0">
              <a:solidFill>
                <a:schemeClr val="accent1"/>
              </a:solidFill>
              <a:effectLst/>
              <a:latin typeface="한양신명조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B3D50D-6351-D177-7EE0-3DEFD97D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7" y="3388650"/>
            <a:ext cx="5453936" cy="37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9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432658" y="1799805"/>
            <a:ext cx="3820285" cy="5852757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76072" y="3089472"/>
            <a:ext cx="5133457" cy="2979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향후 연구 과제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B83D-8763-5616-8BA8-069C9183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542FA-AE3B-AEAC-4924-5F5BD5EBF15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E40B37-264B-9694-9C9D-DE38B49564A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D55F0393-0ADC-417E-D488-3ED0DDE751B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C213F8C-DCC1-3C7E-9F8F-021957C36A7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75AE220F-5190-F370-CF87-10521EB3B39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0B125E-7D73-63F4-EB48-D5C8EB8D57F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851A1B-213C-A174-AFDC-E139F78DADD0}"/>
              </a:ext>
            </a:extLst>
          </p:cNvPr>
          <p:cNvSpPr txBox="1"/>
          <p:nvPr/>
        </p:nvSpPr>
        <p:spPr>
          <a:xfrm>
            <a:off x="10017447" y="68843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4A5DE-7899-5B12-7AFD-5AF901E33300}"/>
              </a:ext>
            </a:extLst>
          </p:cNvPr>
          <p:cNvSpPr txBox="1"/>
          <p:nvPr/>
        </p:nvSpPr>
        <p:spPr>
          <a:xfrm>
            <a:off x="758012" y="1866630"/>
            <a:ext cx="9704714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불량 유형 선정 및 시료 제작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본 연구에서 검출 및 분류할 불량의 유형은 총 </a:t>
            </a:r>
            <a:r>
              <a:rPr lang="en-US" altLang="ko-KR" sz="1600" kern="0" dirty="0">
                <a:latin typeface="+mn-ea"/>
              </a:rPr>
              <a:t>7</a:t>
            </a:r>
            <a:r>
              <a:rPr lang="ko-KR" altLang="en-US" sz="1600" kern="0" dirty="0">
                <a:latin typeface="+mn-ea"/>
              </a:rPr>
              <a:t>가지로 아래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왼쪽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의 표와 같음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불량 유형에 따라 시료를 직접 제작하였으며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제작한 모습 중 일부는 아래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오른쪽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와 같음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CA20A-0475-F527-48A0-789E2B594CE4}"/>
              </a:ext>
            </a:extLst>
          </p:cNvPr>
          <p:cNvSpPr txBox="1"/>
          <p:nvPr/>
        </p:nvSpPr>
        <p:spPr>
          <a:xfrm>
            <a:off x="2635381" y="6843190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[7</a:t>
            </a:r>
            <a:r>
              <a:rPr lang="ko-KR" altLang="en-US" sz="1200" b="1" dirty="0"/>
              <a:t>가지 불량 유형 클래스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99E68E-FC63-9B5A-7CD7-463677FD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71" y="3092087"/>
            <a:ext cx="6077082" cy="3751103"/>
          </a:xfrm>
          <a:prstGeom prst="rect">
            <a:avLst/>
          </a:prstGeom>
        </p:spPr>
      </p:pic>
      <p:pic>
        <p:nvPicPr>
          <p:cNvPr id="1027" name="_x527884784">
            <a:extLst>
              <a:ext uri="{FF2B5EF4-FFF2-40B4-BE49-F238E27FC236}">
                <a16:creationId xmlns:a16="http://schemas.microsoft.com/office/drawing/2014/main" id="{3363D5F3-C55B-0985-B3C2-236E1D581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18" y="3490477"/>
            <a:ext cx="1631044" cy="12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527885360">
            <a:extLst>
              <a:ext uri="{FF2B5EF4-FFF2-40B4-BE49-F238E27FC236}">
                <a16:creationId xmlns:a16="http://schemas.microsoft.com/office/drawing/2014/main" id="{C86391F3-9961-75A4-0F96-88C1FA4A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492" y="3490477"/>
            <a:ext cx="1327150" cy="1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527885504">
            <a:extLst>
              <a:ext uri="{FF2B5EF4-FFF2-40B4-BE49-F238E27FC236}">
                <a16:creationId xmlns:a16="http://schemas.microsoft.com/office/drawing/2014/main" id="{6329698C-2DA3-1E50-7219-FFCC84FE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308" y="5095195"/>
            <a:ext cx="1476514" cy="14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50A918-3A9F-C625-174B-44E69882DD3F}"/>
              </a:ext>
            </a:extLst>
          </p:cNvPr>
          <p:cNvSpPr txBox="1"/>
          <p:nvPr/>
        </p:nvSpPr>
        <p:spPr>
          <a:xfrm>
            <a:off x="7194210" y="4785276"/>
            <a:ext cx="128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오정렬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46924-A2E8-9041-24CC-068BAAC9C98A}"/>
              </a:ext>
            </a:extLst>
          </p:cNvPr>
          <p:cNvSpPr txBox="1"/>
          <p:nvPr/>
        </p:nvSpPr>
        <p:spPr>
          <a:xfrm>
            <a:off x="8870006" y="4752357"/>
            <a:ext cx="116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[</a:t>
            </a:r>
            <a:r>
              <a:rPr lang="ko-KR" altLang="en-US" sz="1200" b="1" dirty="0"/>
              <a:t>겹침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0BCC0-7482-3AB2-1773-E3B5B48289CF}"/>
              </a:ext>
            </a:extLst>
          </p:cNvPr>
          <p:cNvSpPr txBox="1"/>
          <p:nvPr/>
        </p:nvSpPr>
        <p:spPr>
          <a:xfrm>
            <a:off x="7300998" y="6607314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과납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295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F414-E5FA-11CC-416B-025E1C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533A7A-8487-2AC1-3ABA-82285C397C3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894480-D77F-CC29-5DB9-05D6E3FFEA2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BE90D12-E1EF-55D6-35F7-17B49A21590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4883D36-7373-CD78-C5C4-2D876FCC7E1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23CC08E-29B8-52AB-7E96-3D5DE0FDF83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72B7DC-FBC6-AA41-880E-F621836BC777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CE6A9F-5C77-367A-C7F0-849820BB5B9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CE855-908D-BAAB-46D7-3102BA92B556}"/>
              </a:ext>
            </a:extLst>
          </p:cNvPr>
          <p:cNvSpPr txBox="1"/>
          <p:nvPr/>
        </p:nvSpPr>
        <p:spPr>
          <a:xfrm>
            <a:off x="758012" y="1866630"/>
            <a:ext cx="9704714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지그를 통해 획득한 이미지들은 불량 발생 부위를 중심으로 </a:t>
            </a:r>
            <a:r>
              <a:rPr lang="en-US" altLang="ko-KR" sz="1600" kern="0" dirty="0">
                <a:latin typeface="+mn-ea"/>
              </a:rPr>
              <a:t>640x640</a:t>
            </a:r>
            <a:r>
              <a:rPr lang="ko-KR" altLang="en-US" sz="1600" kern="0" dirty="0">
                <a:latin typeface="+mn-ea"/>
              </a:rPr>
              <a:t>의 크기로 </a:t>
            </a:r>
            <a:r>
              <a:rPr lang="ko-KR" altLang="en-US" sz="1600" kern="0" dirty="0" err="1">
                <a:latin typeface="+mn-ea"/>
              </a:rPr>
              <a:t>잘라냄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불량 시료마다 카메라가 </a:t>
            </a:r>
            <a:r>
              <a:rPr lang="en-US" altLang="ko-KR" sz="1600" kern="0" dirty="0">
                <a:latin typeface="+mn-ea"/>
              </a:rPr>
              <a:t>0°/ 90°/180°/270°</a:t>
            </a:r>
            <a:r>
              <a:rPr lang="ko-KR" altLang="en-US" sz="1600" kern="0" dirty="0">
                <a:latin typeface="+mn-ea"/>
              </a:rPr>
              <a:t>씩 </a:t>
            </a:r>
            <a:r>
              <a:rPr lang="en-US" altLang="ko-KR" sz="1600" kern="0" dirty="0">
                <a:latin typeface="+mn-ea"/>
              </a:rPr>
              <a:t>90°</a:t>
            </a:r>
            <a:r>
              <a:rPr lang="ko-KR" altLang="en-US" sz="1600" kern="0" dirty="0">
                <a:latin typeface="+mn-ea"/>
              </a:rPr>
              <a:t>각도로 회전하여 총 </a:t>
            </a:r>
            <a:r>
              <a:rPr lang="en-US" altLang="ko-KR" sz="1600" kern="0" dirty="0">
                <a:latin typeface="+mn-ea"/>
              </a:rPr>
              <a:t>4</a:t>
            </a:r>
            <a:r>
              <a:rPr lang="ko-KR" altLang="en-US" sz="1600" kern="0" dirty="0">
                <a:latin typeface="+mn-ea"/>
              </a:rPr>
              <a:t>회 촬영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4</a:t>
            </a:r>
            <a:r>
              <a:rPr lang="ko-KR" altLang="en-US" sz="1600" kern="0" dirty="0">
                <a:latin typeface="+mn-ea"/>
              </a:rPr>
              <a:t>장의 이미지 중 실제 학습용으로 쓰인 이미지는 해당 불량 잘 드러나는 </a:t>
            </a:r>
            <a:r>
              <a:rPr lang="en-US" altLang="ko-KR" sz="1600" kern="0" dirty="0">
                <a:latin typeface="+mn-ea"/>
              </a:rPr>
              <a:t>1~2</a:t>
            </a:r>
            <a:r>
              <a:rPr lang="ko-KR" altLang="en-US" sz="1600" kern="0" dirty="0">
                <a:latin typeface="+mn-ea"/>
              </a:rPr>
              <a:t>장의 이미지만을 사용하거나</a:t>
            </a:r>
            <a:r>
              <a:rPr lang="en-US" altLang="ko-KR" sz="1600" kern="0" dirty="0">
                <a:latin typeface="+mn-ea"/>
              </a:rPr>
              <a:t>, 4</a:t>
            </a:r>
            <a:r>
              <a:rPr lang="ko-KR" altLang="en-US" sz="1600" kern="0" dirty="0">
                <a:latin typeface="+mn-ea"/>
              </a:rPr>
              <a:t>장의 이미지를 모두 사용</a:t>
            </a: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아래와 같이 총 </a:t>
            </a:r>
            <a:r>
              <a:rPr lang="en-US" altLang="ko-KR" sz="1600" kern="0" dirty="0">
                <a:latin typeface="+mn-ea"/>
              </a:rPr>
              <a:t>7,341</a:t>
            </a:r>
            <a:r>
              <a:rPr lang="ko-KR" altLang="en-US" sz="1600" kern="0" dirty="0">
                <a:latin typeface="+mn-ea"/>
              </a:rPr>
              <a:t>개의 인스턴스를 갖는 데이터셋을 구축하였으며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en-US" altLang="ko-KR" sz="1600" kern="0" dirty="0" err="1">
                <a:latin typeface="+mn-ea"/>
              </a:rPr>
              <a:t>train:val:test</a:t>
            </a:r>
            <a:r>
              <a:rPr lang="ko-KR" altLang="en-US" sz="1600" kern="0" dirty="0">
                <a:latin typeface="+mn-ea"/>
              </a:rPr>
              <a:t>의 비율을 약 </a:t>
            </a:r>
            <a:r>
              <a:rPr lang="en-US" altLang="ko-KR" sz="1600" kern="0" dirty="0">
                <a:latin typeface="+mn-ea"/>
              </a:rPr>
              <a:t>6:2:2</a:t>
            </a:r>
            <a:r>
              <a:rPr lang="ko-KR" altLang="en-US" sz="1600" kern="0" dirty="0">
                <a:latin typeface="+mn-ea"/>
              </a:rPr>
              <a:t>로 나누었음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56B6F9-5ACE-E1DE-DA9B-B06DB361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07" y="3656874"/>
            <a:ext cx="2954057" cy="7598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7A67BA-CE87-2C1F-083E-723E65EB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91" y="6620869"/>
            <a:ext cx="5747350" cy="73244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33EFD9-7935-E5C6-72D7-30862D16D096}"/>
              </a:ext>
            </a:extLst>
          </p:cNvPr>
          <p:cNvGrpSpPr/>
          <p:nvPr/>
        </p:nvGrpSpPr>
        <p:grpSpPr>
          <a:xfrm>
            <a:off x="3588105" y="4748619"/>
            <a:ext cx="4700109" cy="1872250"/>
            <a:chOff x="1458719" y="1825943"/>
            <a:chExt cx="6226562" cy="24442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F2A5C2-8C56-D249-7FEF-57E56B93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8ABF508-CB64-FAA5-06E3-DC4194B0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81851A-6DB2-2ADE-0950-5F79413086B8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60B3F4-AD5A-A98D-941F-CE303BF43D88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D6C474-3D92-99F2-26D3-D104BDD3F0D1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BFDBA86-EB46-240D-6CF0-DB850866175E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DADDD7-D5C1-7294-DF5D-068C48972097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27E52F9-C103-5A27-94EA-3CCE8BDB086A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989435-871C-7617-2E72-8B395CE10C96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90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EDB2-92C1-B64C-7309-DF156CAE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36B1BD-608B-151A-289E-38F9CA7F9982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8AC8F3-5065-CFCE-E285-BE13F9BA10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7761BAF-C85B-EB13-459A-6998F9B7834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0DBDC47-89F3-0B8E-6CC2-53CF7661F1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7EBDE9A-7EF6-4826-439D-91E75E0D94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9370FF-FD22-1AD1-D995-D5798CDC48C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7FF9ED-24EC-D012-201F-AE3B3F94931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3AD1F-3247-6438-98C1-10C33A3604E7}"/>
              </a:ext>
            </a:extLst>
          </p:cNvPr>
          <p:cNvSpPr txBox="1"/>
          <p:nvPr/>
        </p:nvSpPr>
        <p:spPr>
          <a:xfrm>
            <a:off x="758012" y="1866630"/>
            <a:ext cx="9704714" cy="5446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학습에 사용된 데이터셋은 아래와 같이 각 불량 클래스</a:t>
            </a:r>
            <a:r>
              <a:rPr lang="en-US" altLang="ko-KR" sz="1600" kern="0" dirty="0">
                <a:latin typeface="+mn-ea"/>
              </a:rPr>
              <a:t>(e1e7)</a:t>
            </a:r>
            <a:r>
              <a:rPr lang="ko-KR" altLang="en-US" sz="1600" kern="0" dirty="0">
                <a:latin typeface="+mn-ea"/>
              </a:rPr>
              <a:t>에 대해 고르게 분포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클래스별 데이터 개수는 약간의 차이는 있으나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클래스당 평균 인스턴스 수인 약 </a:t>
            </a:r>
            <a:r>
              <a:rPr lang="en-US" altLang="ko-KR" sz="1600" kern="0" dirty="0">
                <a:latin typeface="+mn-ea"/>
              </a:rPr>
              <a:t>630</a:t>
            </a:r>
            <a:r>
              <a:rPr lang="ko-KR" altLang="en-US" sz="1600" kern="0" dirty="0">
                <a:latin typeface="+mn-ea"/>
              </a:rPr>
              <a:t>개를 기준으로 상하 </a:t>
            </a:r>
            <a:r>
              <a:rPr lang="en-US" altLang="ko-KR" sz="1600" kern="0" dirty="0">
                <a:latin typeface="+mn-ea"/>
              </a:rPr>
              <a:t>10% </a:t>
            </a:r>
            <a:r>
              <a:rPr lang="ko-KR" altLang="en-US" sz="1600" kern="0" dirty="0">
                <a:latin typeface="+mn-ea"/>
              </a:rPr>
              <a:t>이내의 범위</a:t>
            </a:r>
            <a:r>
              <a:rPr lang="en-US" altLang="ko-KR" sz="1600" kern="0" dirty="0">
                <a:latin typeface="+mn-ea"/>
              </a:rPr>
              <a:t>(569</a:t>
            </a:r>
            <a:r>
              <a:rPr lang="ko-KR" altLang="en-US" sz="1600" kern="0" dirty="0">
                <a:latin typeface="+mn-ea"/>
              </a:rPr>
              <a:t>개</a:t>
            </a:r>
            <a:r>
              <a:rPr lang="en-US" altLang="ko-KR" sz="1600" kern="0" dirty="0">
                <a:latin typeface="+mn-ea"/>
              </a:rPr>
              <a:t>~693</a:t>
            </a:r>
            <a:r>
              <a:rPr lang="ko-KR" altLang="en-US" sz="1600" kern="0" dirty="0">
                <a:latin typeface="+mn-ea"/>
              </a:rPr>
              <a:t>개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에 </a:t>
            </a:r>
            <a:r>
              <a:rPr lang="ko-KR" altLang="en-US" sz="1600" kern="0" dirty="0" err="1">
                <a:latin typeface="+mn-ea"/>
              </a:rPr>
              <a:t>분포시켜</a:t>
            </a:r>
            <a:r>
              <a:rPr lang="ko-KR" altLang="en-US" sz="1600" kern="0" dirty="0">
                <a:latin typeface="+mn-ea"/>
              </a:rPr>
              <a:t> 데이터 불균형 문제를 최소화함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검증 데이터와 평가용 데이터도 평균 개수를 기준으로 상하 </a:t>
            </a:r>
            <a:r>
              <a:rPr lang="en-US" altLang="ko-KR" sz="1600" kern="0" dirty="0">
                <a:latin typeface="+mn-ea"/>
              </a:rPr>
              <a:t>10% </a:t>
            </a:r>
            <a:r>
              <a:rPr lang="ko-KR" altLang="en-US" sz="1600" kern="0" dirty="0">
                <a:latin typeface="+mn-ea"/>
              </a:rPr>
              <a:t>이내의 범위에 분포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7" name="Picture 0">
            <a:extLst>
              <a:ext uri="{FF2B5EF4-FFF2-40B4-BE49-F238E27FC236}">
                <a16:creationId xmlns:a16="http://schemas.microsoft.com/office/drawing/2014/main" id="{BCA92C4E-E00D-453E-AEED-0D1E9504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39" y="3379963"/>
            <a:ext cx="3760173" cy="32991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155AFB-E83C-BD67-A585-2C995D31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97" y="3492052"/>
            <a:ext cx="5146397" cy="3075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910F8C-54CB-3D84-E3ED-0B9DC7BD9712}"/>
              </a:ext>
            </a:extLst>
          </p:cNvPr>
          <p:cNvSpPr txBox="1"/>
          <p:nvPr/>
        </p:nvSpPr>
        <p:spPr>
          <a:xfrm>
            <a:off x="1564893" y="6717500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학습 데이터 분포 현황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76003-D5C1-4B7C-C59F-6E13147AAD4F}"/>
              </a:ext>
            </a:extLst>
          </p:cNvPr>
          <p:cNvSpPr txBox="1"/>
          <p:nvPr/>
        </p:nvSpPr>
        <p:spPr>
          <a:xfrm>
            <a:off x="5932393" y="6679144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불량 유형별 데이터셋 구성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047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414E8-4028-5B1F-5F1A-89E6A22F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DD2358-A643-B688-1B92-6967DF2A45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59026F-F3D3-4F75-9B50-DAC52DC821D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2F3824-A80B-F2B8-8889-95FF0E75AAB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6118A5-55FE-AC9B-3504-E8088A65780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D5F384C-8404-AFFF-CA1E-8AF7F642CB7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26D4B-D1F4-91D4-5F98-E441EC1E703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349732-502C-C5C6-556E-B51BB666905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23</a:t>
            </a:fld>
            <a:endParaRPr lang="ko-KR" altLang="en-US" sz="12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1BF343-0E59-B802-CB2C-FC5A6329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08" y="3383068"/>
            <a:ext cx="6331996" cy="3438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C0EEF-9E47-8BDC-10EF-2E6D2E9AC43B}"/>
              </a:ext>
            </a:extLst>
          </p:cNvPr>
          <p:cNvSpPr txBox="1"/>
          <p:nvPr/>
        </p:nvSpPr>
        <p:spPr>
          <a:xfrm>
            <a:off x="3363380" y="6800076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하드웨어 및 소프트웨어 실험 환경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1EAE-44A1-015C-DECA-40467F54A4D5}"/>
              </a:ext>
            </a:extLst>
          </p:cNvPr>
          <p:cNvSpPr txBox="1"/>
          <p:nvPr/>
        </p:nvSpPr>
        <p:spPr>
          <a:xfrm>
            <a:off x="915062" y="1810989"/>
            <a:ext cx="936636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 </a:t>
            </a:r>
            <a:r>
              <a:rPr lang="ko-KR" altLang="en-US" sz="1600" dirty="0">
                <a:latin typeface="+mn-ea"/>
              </a:rPr>
              <a:t>하드웨어 및 소프트웨어 실험 환경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 err="1">
                <a:latin typeface="맑은 고딕" panose="020B0503020000020004" pitchFamily="50" charset="-127"/>
              </a:rPr>
              <a:t>딥모델의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학습과 추론을 안정적으로 수행할 수 있는 대용량 메모리 및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GPU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를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포함하여 하드웨어 환경을 구성 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소프트웨어는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기반의 오픈소스 딥러닝 프레임워크를 활용하여 진행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6578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7EFD-C856-1D65-380F-B8C8E246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F8F93F-034D-10B4-B553-6492ADA2036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DCA1AD-FF21-38F9-BEF6-63316676E90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FCF8EDF-E026-664B-AE54-3DD998CA044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773D76-1DE5-B2E0-8473-D74715AFF4E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8C81E94-9450-FF12-2F7B-25773F19F85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CD516C-6813-C9FB-9175-60E6FBD3322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930280-7AD3-86E6-233C-BBC9C1159C0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24</a:t>
            </a:fld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54F9A-0845-1903-F735-52D097A448CC}"/>
              </a:ext>
            </a:extLst>
          </p:cNvPr>
          <p:cNvSpPr txBox="1"/>
          <p:nvPr/>
        </p:nvSpPr>
        <p:spPr>
          <a:xfrm>
            <a:off x="915062" y="1810989"/>
            <a:ext cx="9366362" cy="471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실험 절차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실험과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실험으로 나누어 단계적으로 수행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각 실험의 목적과 적용 모델은 다음과 같음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차 실험에서 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을 대상으로 성능을 비교함</a:t>
            </a:r>
            <a:endParaRPr lang="en-US" altLang="ko-KR" sz="1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차 실험은 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차 실험에서 가장 우수한 성능을 보인 모델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(YOLOv11-N)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RT-DETR 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간의 성능 비교함</a:t>
            </a:r>
            <a:endParaRPr lang="en-US" altLang="ko-KR" sz="1500" kern="0" dirty="0"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3A6591-E95E-EB2F-66A8-4228F661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328" y="2705885"/>
            <a:ext cx="8135423" cy="2421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3C64B-66B7-7F61-7CA4-A29D20B9192D}"/>
              </a:ext>
            </a:extLst>
          </p:cNvPr>
          <p:cNvSpPr txBox="1"/>
          <p:nvPr/>
        </p:nvSpPr>
        <p:spPr>
          <a:xfrm>
            <a:off x="3672126" y="5217793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[1</a:t>
            </a:r>
            <a:r>
              <a:rPr lang="ko-KR" altLang="en-US" sz="1200" b="1" dirty="0"/>
              <a:t>차 실험과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차 실험의 목적 및 적용 모델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6241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EB99-EB75-BFC9-5D5C-EA480E47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CE761-4AC8-4983-FD49-A387F97086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C14BC-C09B-7AC3-0CA5-A9D241F0A237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CD36C234-6B38-99B3-2D59-6454F85709D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92EC29-2273-2741-BF55-A07519893F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E788F6F-72FB-8EAE-54DF-1AE06EBB19B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BDA3B1-3C29-E4A4-CBAD-99DE2465B0E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455E2C-A5A1-6290-F5EE-E717E6328A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25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C7090-3835-BD60-7BB5-72D1287AFFA9}"/>
              </a:ext>
            </a:extLst>
          </p:cNvPr>
          <p:cNvSpPr txBox="1"/>
          <p:nvPr/>
        </p:nvSpPr>
        <p:spPr>
          <a:xfrm>
            <a:off x="758014" y="1820449"/>
            <a:ext cx="936636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YOLOv11-N, S, M, L, X)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동일한 학습 조건에서 비교하며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사용된 </a:t>
            </a:r>
            <a:r>
              <a:rPr lang="ko-KR" altLang="en-US" sz="1600" kern="0" dirty="0" err="1">
                <a:latin typeface="+mn-ea"/>
              </a:rPr>
              <a:t>하이퍼파라미터는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아래과</a:t>
            </a:r>
            <a:r>
              <a:rPr lang="ko-KR" altLang="en-US" sz="1600" kern="0" dirty="0">
                <a:latin typeface="+mn-ea"/>
              </a:rPr>
              <a:t> 같음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최종 성능 비교는 테스트 데이터에 대한 혼동 행렬</a:t>
            </a:r>
            <a:r>
              <a:rPr lang="en-US" altLang="ko-KR" sz="1600" kern="0" dirty="0">
                <a:latin typeface="+mn-ea"/>
              </a:rPr>
              <a:t>(Confusion Matrix)</a:t>
            </a:r>
            <a:r>
              <a:rPr lang="ko-KR" altLang="en-US" sz="1600" kern="0" dirty="0">
                <a:latin typeface="+mn-ea"/>
              </a:rPr>
              <a:t> 기반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실제 검출 개수의 총합이 가장 높은 모델을 기준으로 선정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실험 결과</a:t>
            </a:r>
            <a:r>
              <a:rPr lang="en-US" altLang="ko-KR" sz="1600" kern="0" dirty="0">
                <a:latin typeface="+mn-ea"/>
              </a:rPr>
              <a:t>, YOLOv11-N</a:t>
            </a:r>
            <a:r>
              <a:rPr lang="ko-KR" altLang="en-US" sz="1600" kern="0" dirty="0">
                <a:latin typeface="+mn-ea"/>
              </a:rPr>
              <a:t>이 가장 높은 전체 탐지 건수를 기록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8AA3BC-019C-6DE2-D93D-6E3198E6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57" y="3711801"/>
            <a:ext cx="5962412" cy="294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87856-A0FD-F1DB-E4DB-DE81C144DE17}"/>
              </a:ext>
            </a:extLst>
          </p:cNvPr>
          <p:cNvSpPr txBox="1"/>
          <p:nvPr/>
        </p:nvSpPr>
        <p:spPr>
          <a:xfrm>
            <a:off x="3357446" y="6661051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설정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78858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8988-873A-5458-4B11-82C80B3B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7415AC-65FA-4C5D-0443-D31F56AE41C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EA7C8B-B67D-A926-901B-0B7015217B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54FE2A2-E419-F8C7-42B5-FBE067E8053E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4E56F3-B344-06F6-E203-5BEC56E1C1D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27D0C4D-D5A9-C830-0BFE-80DCF8A78CE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920517-8DA5-4980-D243-FC93086468D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798E6C-04F4-20D9-6D45-B2D15894CD8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26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B6BB-07D4-D375-411A-94CB836AD600}"/>
              </a:ext>
            </a:extLst>
          </p:cNvPr>
          <p:cNvSpPr txBox="1"/>
          <p:nvPr/>
        </p:nvSpPr>
        <p:spPr>
          <a:xfrm>
            <a:off x="758014" y="1820449"/>
            <a:ext cx="9366362" cy="5423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1</a:t>
            </a:r>
            <a:r>
              <a:rPr lang="ko-KR" altLang="en-US" sz="1600" kern="0" dirty="0">
                <a:latin typeface="+mn-ea"/>
              </a:rPr>
              <a:t>차 실험에서 가장 우수한 성능을 보인 </a:t>
            </a: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과</a:t>
            </a:r>
            <a:r>
              <a:rPr lang="en-US" altLang="ko-KR" sz="1600" kern="0" dirty="0">
                <a:latin typeface="+mn-ea"/>
              </a:rPr>
              <a:t>, RT-DETR </a:t>
            </a:r>
            <a:r>
              <a:rPr lang="ko-KR" altLang="en-US" sz="1600" kern="0" dirty="0">
                <a:latin typeface="+mn-ea"/>
              </a:rPr>
              <a:t>간의 성능 비교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의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성능 향상을 위해 데이터 증강</a:t>
            </a:r>
            <a:r>
              <a:rPr lang="en-US" altLang="ko-KR" sz="1600" kern="0" dirty="0">
                <a:latin typeface="+mn-ea"/>
              </a:rPr>
              <a:t>(Data Augmentation) </a:t>
            </a:r>
            <a:r>
              <a:rPr lang="ko-KR" altLang="en-US" sz="1600" kern="0" dirty="0">
                <a:latin typeface="+mn-ea"/>
              </a:rPr>
              <a:t>관련 </a:t>
            </a:r>
            <a:r>
              <a:rPr lang="ko-KR" altLang="en-US" sz="1600" kern="0" dirty="0" err="1">
                <a:latin typeface="+mn-ea"/>
              </a:rPr>
              <a:t>하이퍼파라미터</a:t>
            </a:r>
            <a:r>
              <a:rPr lang="ko-KR" altLang="en-US" sz="1600" kern="0" dirty="0">
                <a:latin typeface="+mn-ea"/>
              </a:rPr>
              <a:t> 중 아래의 세 가지 파라미터를 조정</a:t>
            </a:r>
            <a:endParaRPr lang="en-US" altLang="ko-KR" sz="16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5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해당 파라미터들은 회전 및 반전 증강을 통해 다양한 시점에서의 불량 형태를 포괄적으로 학습할 수 있도록 지원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이러한 기하학적 데이터 증강은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공정처럼 위치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방향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배치 상태에 따라 시각적 특성이 달라지는 환경에서 모델의 검출 능력 향상과 일반화 성능</a:t>
            </a:r>
            <a:r>
              <a:rPr lang="en-US" altLang="ko-KR" sz="1600" kern="0" dirty="0">
                <a:latin typeface="+mn-ea"/>
              </a:rPr>
              <a:t>(generalization)</a:t>
            </a:r>
            <a:r>
              <a:rPr lang="ko-KR" altLang="en-US" sz="1600" kern="0" dirty="0">
                <a:latin typeface="+mn-ea"/>
              </a:rPr>
              <a:t>을 높이는 데 중요한 역할을 할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570E3B-89AD-66D1-3FD4-747D3098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03" y="3338183"/>
            <a:ext cx="5623768" cy="1724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2446F-1C48-C0BF-E9CB-0031E2B5668D}"/>
              </a:ext>
            </a:extLst>
          </p:cNvPr>
          <p:cNvSpPr txBox="1"/>
          <p:nvPr/>
        </p:nvSpPr>
        <p:spPr>
          <a:xfrm>
            <a:off x="3132052" y="5062415"/>
            <a:ext cx="5305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향상을 위해 사용된 데이터 증강 관련 </a:t>
            </a:r>
            <a:r>
              <a:rPr lang="ko-KR" altLang="en-US" sz="1200" b="1" dirty="0" err="1"/>
              <a:t>하이퍼파라미터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58258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B7B-732E-FAA2-8C85-B5A6BEA9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1A9AF2-02C1-24E3-BCA1-C697696A0C8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8D8F5-79D6-753A-3353-391A7DBC22F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61138E75-4ABB-C4AE-F402-FA6239D2669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392B41-6956-75EA-63B8-C69F166E0C4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EDD10C6-5064-F770-E5C3-E1ED1364F35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29CBF-58E0-3072-CF52-79280EC5BDA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BBE89B-0872-C864-805C-6DB545DB9DD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27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84E25-427E-D4F3-B220-0270E3F4852C}"/>
              </a:ext>
            </a:extLst>
          </p:cNvPr>
          <p:cNvSpPr txBox="1"/>
          <p:nvPr/>
        </p:nvSpPr>
        <p:spPr>
          <a:xfrm>
            <a:off x="958189" y="1725371"/>
            <a:ext cx="936636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성능 지표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학습된 모델에 대해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Precision, Recall, </a:t>
            </a:r>
            <a:r>
              <a:rPr lang="en-US" altLang="ko-KR" sz="1600" kern="0" dirty="0" err="1">
                <a:latin typeface="맑은 고딕" panose="020B0503020000020004" pitchFamily="50" charset="-127"/>
              </a:rPr>
              <a:t>mAP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등의 대표적인 객체 검출 성능 지표를 활용하여 모델의 성능을 정량적으로 평가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테스트 데이터에 대해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Confusion Matrix (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혼동 행렬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)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을 작성하여 학습 모델의 실제 불량 검출 개수를 비교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실험에서는 실제 불량 탐지 개수를 기준으로 성능을 최종 비교하고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 err="1">
                <a:latin typeface="맑은 고딕" panose="020B0503020000020004" pitchFamily="50" charset="-127"/>
              </a:rPr>
              <a:t>연산량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크기를 비교할 수 있는 지표들을 포함하여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모델의 가성비를 강조함</a:t>
            </a:r>
            <a:endParaRPr lang="en-US" altLang="ko-KR" sz="1600" kern="0" dirty="0"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7CF18E-74C8-0E48-4135-AA38A99A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66" y="4351038"/>
            <a:ext cx="5126949" cy="3036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98104-2927-3B83-61DB-0D55514F141F}"/>
              </a:ext>
            </a:extLst>
          </p:cNvPr>
          <p:cNvSpPr txBox="1"/>
          <p:nvPr/>
        </p:nvSpPr>
        <p:spPr>
          <a:xfrm>
            <a:off x="6757639" y="7107267"/>
            <a:ext cx="279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평가 기준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04434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528F9-E8EE-1859-9A0F-6C331269E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BB0B73-C0D4-654B-35A6-3B9B679AAF1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83A901-3390-6E5D-AAA2-A7DA6289566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4A5C1265-7793-5B3D-45F8-D3D7AF7DD05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036301A-D4C5-1EEC-5BFF-6F98D8442B4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67FF73E-1ED6-08FE-2528-A1CB64825C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DCA209-4B06-B6CE-320B-0FC681EBF03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533DC5-D1CF-7C48-7A7D-39757B8692D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28</a:t>
            </a:fld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2D679-AB5A-E50C-5769-8CCF50280F8A}"/>
              </a:ext>
            </a:extLst>
          </p:cNvPr>
          <p:cNvSpPr txBox="1"/>
          <p:nvPr/>
        </p:nvSpPr>
        <p:spPr>
          <a:xfrm>
            <a:off x="758014" y="1820449"/>
            <a:ext cx="936636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YOLOv11</a:t>
            </a:r>
            <a:r>
              <a:rPr lang="ko-KR" altLang="en-US" sz="1600" kern="0" dirty="0">
                <a:latin typeface="+mn-ea"/>
              </a:rPr>
              <a:t>의 다섯 가지 버전</a:t>
            </a:r>
            <a:r>
              <a:rPr lang="en-US" altLang="ko-KR" sz="1600" kern="0" dirty="0">
                <a:latin typeface="+mn-ea"/>
              </a:rPr>
              <a:t>(N, S, M, L, X)</a:t>
            </a:r>
            <a:r>
              <a:rPr lang="ko-KR" altLang="en-US" sz="1600" kern="0" dirty="0">
                <a:latin typeface="+mn-ea"/>
              </a:rPr>
              <a:t>을 동일 조건에서 학습한 결과</a:t>
            </a:r>
            <a:r>
              <a:rPr lang="en-US" altLang="ko-KR" sz="1600" kern="0" dirty="0">
                <a:latin typeface="+mn-ea"/>
              </a:rPr>
              <a:t>, YOLOv11-N</a:t>
            </a:r>
            <a:r>
              <a:rPr lang="ko-KR" altLang="en-US" sz="1600" kern="0" dirty="0">
                <a:latin typeface="+mn-ea"/>
              </a:rPr>
              <a:t>이 전체적으로 가장 우수한 성능을 기록하였음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01CDB0-E676-A7EE-DB62-AAF800E8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90" y="2937067"/>
            <a:ext cx="4767581" cy="4318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9A1CE3-5614-22DF-E283-FA7CD04A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42" y="3220030"/>
            <a:ext cx="4767581" cy="20788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8F550A-29D3-A5CA-C969-D0764942C740}"/>
              </a:ext>
            </a:extLst>
          </p:cNvPr>
          <p:cNvSpPr/>
          <p:nvPr/>
        </p:nvSpPr>
        <p:spPr bwMode="auto">
          <a:xfrm>
            <a:off x="303465" y="3664033"/>
            <a:ext cx="4732412" cy="4627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F92C6B-E7A0-2EFA-348F-FA3558AF6A2B}"/>
              </a:ext>
            </a:extLst>
          </p:cNvPr>
          <p:cNvSpPr/>
          <p:nvPr/>
        </p:nvSpPr>
        <p:spPr bwMode="auto">
          <a:xfrm>
            <a:off x="7186247" y="2924317"/>
            <a:ext cx="673324" cy="435835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906F2-8958-B38B-670C-22EC6C336104}"/>
              </a:ext>
            </a:extLst>
          </p:cNvPr>
          <p:cNvSpPr txBox="1"/>
          <p:nvPr/>
        </p:nvSpPr>
        <p:spPr>
          <a:xfrm>
            <a:off x="1047528" y="5309081"/>
            <a:ext cx="3256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성능 평가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7CBCF-7C2B-C057-566D-99D0C463B906}"/>
              </a:ext>
            </a:extLst>
          </p:cNvPr>
          <p:cNvSpPr txBox="1"/>
          <p:nvPr/>
        </p:nvSpPr>
        <p:spPr>
          <a:xfrm>
            <a:off x="6002775" y="7282676"/>
            <a:ext cx="371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82605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9858-2785-1210-B67A-B03222BB0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3839DF-B83E-00EF-CA17-2472D76D44A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413E20-BED6-D0F7-1B58-6BE20231CBE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6D8D745-01BE-D103-093C-ADEF26389E9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A3C074-B6C6-8DBB-EAE6-9092DFD30CB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793CE24-AA08-8F9F-F0D4-FC3441CB5DA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3F497E-C385-20E3-F4AF-306A7D131D8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E868B8-DFA2-4AF5-6658-0A0E0670DE50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</p:txBody>
      </p:sp>
      <p:pic>
        <p:nvPicPr>
          <p:cNvPr id="2049" name="_x598401160">
            <a:extLst>
              <a:ext uri="{FF2B5EF4-FFF2-40B4-BE49-F238E27FC236}">
                <a16:creationId xmlns:a16="http://schemas.microsoft.com/office/drawing/2014/main" id="{8EEB6D75-0B98-C8AA-16A7-51E2512E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94" y="2265005"/>
            <a:ext cx="5116605" cy="45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6AF1F-29CF-9CC0-E334-D45406B27C6D}"/>
              </a:ext>
            </a:extLst>
          </p:cNvPr>
          <p:cNvSpPr txBox="1"/>
          <p:nvPr/>
        </p:nvSpPr>
        <p:spPr>
          <a:xfrm>
            <a:off x="2852919" y="6905209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모델의 실제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0071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C7483-A16A-6E2C-3D94-EE6C88DD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4DC14AC2-4564-32E0-9BCE-C7C6051BF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D10762-BB5C-742C-A04D-4ADB97962E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F3CAA-FE03-0724-DBAF-E959369367F0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6C0232C-9FC5-FC09-A125-211FDAE0B540}"/>
              </a:ext>
            </a:extLst>
          </p:cNvPr>
          <p:cNvSpPr/>
          <p:nvPr/>
        </p:nvSpPr>
        <p:spPr>
          <a:xfrm rot="16200000" flipV="1">
            <a:off x="4953433" y="1023689"/>
            <a:ext cx="1019332" cy="77682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BC3411-9E30-A2EC-E3A3-EB5EAC3EB528}"/>
              </a:ext>
            </a:extLst>
          </p:cNvPr>
          <p:cNvSpPr txBox="1"/>
          <p:nvPr/>
        </p:nvSpPr>
        <p:spPr>
          <a:xfrm>
            <a:off x="2470327" y="4398122"/>
            <a:ext cx="5751158" cy="7763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197B-4625-77CF-897A-593AD0722C95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3DE69D8-A6BB-10CF-AD13-E0A6D14FF1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ECAAADA-8812-D6D0-671A-2D6A26613E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3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AC59F-B83E-B84F-9900-CD140DB8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BCBAF3-334E-1923-001A-4FB1B31D84F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944D19-023B-651E-3711-5F832DC9358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72CF109B-9BCE-CA33-D199-199568B646F5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63F8D2A-28CD-FAED-CCC2-68EAECFFCE8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450E8BEF-5766-A205-C143-531A6311A03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E43F6D-3048-91BB-F91C-646FD8F6704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5A52AB-7FFA-36BB-326D-95FC0D86919D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C2D12-DB67-EEB5-4D8D-926610FCFF43}"/>
              </a:ext>
            </a:extLst>
          </p:cNvPr>
          <p:cNvSpPr txBox="1"/>
          <p:nvPr/>
        </p:nvSpPr>
        <p:spPr>
          <a:xfrm>
            <a:off x="758014" y="1820449"/>
            <a:ext cx="936636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과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을 동일한 조건에서 비교한 결과</a:t>
            </a:r>
            <a:r>
              <a:rPr lang="en-US" altLang="ko-KR" sz="1600" kern="0" dirty="0">
                <a:latin typeface="+mn-ea"/>
              </a:rPr>
              <a:t>, RT-DETR</a:t>
            </a:r>
            <a:r>
              <a:rPr lang="ko-KR" altLang="en-US" sz="1600" kern="0" dirty="0">
                <a:latin typeface="+mn-ea"/>
              </a:rPr>
              <a:t>은 평가용 데이터셋에서 총 </a:t>
            </a:r>
            <a:r>
              <a:rPr lang="en-US" altLang="ko-KR" sz="1600" kern="0" dirty="0">
                <a:latin typeface="+mn-ea"/>
              </a:rPr>
              <a:t>1,405</a:t>
            </a:r>
            <a:r>
              <a:rPr lang="ko-KR" altLang="en-US" sz="1600" kern="0" dirty="0">
                <a:latin typeface="+mn-ea"/>
              </a:rPr>
              <a:t>개의 불량 데이터를 탐지하여</a:t>
            </a:r>
            <a:r>
              <a:rPr lang="en-US" altLang="ko-KR" sz="1600" kern="0" dirty="0">
                <a:latin typeface="+mn-ea"/>
              </a:rPr>
              <a:t>(96.4%), YOLOv11-N</a:t>
            </a:r>
            <a:r>
              <a:rPr lang="ko-KR" altLang="en-US" sz="1600" kern="0" dirty="0">
                <a:latin typeface="+mn-ea"/>
              </a:rPr>
              <a:t>의 </a:t>
            </a:r>
            <a:r>
              <a:rPr lang="en-US" altLang="ko-KR" sz="1600" kern="0" dirty="0">
                <a:latin typeface="+mn-ea"/>
              </a:rPr>
              <a:t>1,396</a:t>
            </a:r>
            <a:r>
              <a:rPr lang="ko-KR" altLang="en-US" sz="1600" kern="0" dirty="0">
                <a:latin typeface="+mn-ea"/>
              </a:rPr>
              <a:t>건</a:t>
            </a:r>
            <a:r>
              <a:rPr lang="en-US" altLang="ko-KR" sz="1600" kern="0" dirty="0">
                <a:latin typeface="+mn-ea"/>
              </a:rPr>
              <a:t>(95.7%)</a:t>
            </a:r>
            <a:r>
              <a:rPr lang="ko-KR" altLang="en-US" sz="1600" kern="0" dirty="0">
                <a:latin typeface="+mn-ea"/>
              </a:rPr>
              <a:t>보다  </a:t>
            </a:r>
            <a:r>
              <a:rPr lang="en-US" altLang="ko-KR" sz="1600" kern="0" dirty="0">
                <a:latin typeface="+mn-ea"/>
              </a:rPr>
              <a:t>0.7pp </a:t>
            </a:r>
            <a:r>
              <a:rPr lang="ko-KR" altLang="en-US" sz="1600" kern="0" dirty="0">
                <a:latin typeface="+mn-ea"/>
              </a:rPr>
              <a:t>높은 탐지 성능을 보임</a:t>
            </a:r>
            <a:r>
              <a:rPr lang="en-US" altLang="ko-KR" sz="1600" kern="0" dirty="0">
                <a:latin typeface="+mn-ea"/>
              </a:rPr>
              <a:t>. </a:t>
            </a:r>
            <a:r>
              <a:rPr lang="ko-KR" altLang="en-US" sz="1600" kern="0" dirty="0">
                <a:latin typeface="+mn-ea"/>
              </a:rPr>
              <a:t>이는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의 특성이 복잡한 불량 패턴에 보다 민감하게 반응할 수 있음을 보여줌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그러나 연산 시간 및 실시간성 측면에서는 경량화 구조를 가진 </a:t>
            </a: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이 </a:t>
            </a:r>
            <a:r>
              <a:rPr lang="en-US" altLang="ko-KR" sz="1600" kern="0" dirty="0">
                <a:latin typeface="+mn-ea"/>
              </a:rPr>
              <a:t>RT-DETR </a:t>
            </a:r>
            <a:r>
              <a:rPr lang="ko-KR" altLang="en-US" sz="1600" kern="0" dirty="0">
                <a:latin typeface="+mn-ea"/>
              </a:rPr>
              <a:t>대비 우수하며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실시간 불량 검출이 요구되는 제조 환경에서 더 유리함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E191E-1D98-913D-F486-37665AE3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34" y="4450464"/>
            <a:ext cx="7042850" cy="2035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8D306-D0EE-68AE-4AA7-276B00F22266}"/>
              </a:ext>
            </a:extLst>
          </p:cNvPr>
          <p:cNvSpPr txBox="1"/>
          <p:nvPr/>
        </p:nvSpPr>
        <p:spPr>
          <a:xfrm>
            <a:off x="3134272" y="6586001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</a:t>
            </a:r>
            <a:r>
              <a:rPr lang="ko-KR" altLang="en-US" sz="1200" b="1" dirty="0" err="1"/>
              <a:t>연산량</a:t>
            </a:r>
            <a:r>
              <a:rPr lang="ko-KR" altLang="en-US" sz="1200" b="1" dirty="0"/>
              <a:t>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40717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A3849-B424-BBBC-0A86-56D70E88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1288-2B80-F397-BA04-51D5220BB66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20B7A2-AFCD-7143-F400-0CB18EB16C50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E9EC2BC2-F614-417F-CA46-C80263895A5F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9C27F59-8BE8-1205-BD5A-DA52875192F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40631DD-C7AC-B48D-4A26-192F803F29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D46B96-CBEE-6412-C5F6-C6BDDD7566D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77E406-6F32-B3F5-A290-A5E1CAEFE059}"/>
              </a:ext>
            </a:extLst>
          </p:cNvPr>
          <p:cNvSpPr txBox="1"/>
          <p:nvPr/>
        </p:nvSpPr>
        <p:spPr>
          <a:xfrm>
            <a:off x="10134769" y="66840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51332-71D8-3F0B-F765-0491B89EF603}"/>
              </a:ext>
            </a:extLst>
          </p:cNvPr>
          <p:cNvSpPr txBox="1"/>
          <p:nvPr/>
        </p:nvSpPr>
        <p:spPr>
          <a:xfrm>
            <a:off x="758014" y="1820449"/>
            <a:ext cx="936636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의 성능을 더욱 향상시키기 위해 데이터 증강 관련 </a:t>
            </a:r>
            <a:r>
              <a:rPr lang="ko-KR" altLang="en-US" sz="1600" kern="0" dirty="0" err="1">
                <a:latin typeface="+mn-ea"/>
              </a:rPr>
              <a:t>하이퍼</a:t>
            </a:r>
            <a:r>
              <a:rPr lang="ko-KR" altLang="en-US" sz="1600" kern="0" dirty="0">
                <a:latin typeface="+mn-ea"/>
              </a:rPr>
              <a:t> 파라미터인 </a:t>
            </a:r>
            <a:r>
              <a:rPr lang="en-US" altLang="ko-KR" sz="1600" kern="0" dirty="0">
                <a:latin typeface="+mn-ea"/>
              </a:rPr>
              <a:t>degrees(</a:t>
            </a:r>
            <a:r>
              <a:rPr lang="ko-KR" altLang="en-US" sz="1600" kern="0" dirty="0">
                <a:latin typeface="+mn-ea"/>
              </a:rPr>
              <a:t>회전 각도</a:t>
            </a:r>
            <a:r>
              <a:rPr lang="en-US" altLang="ko-KR" sz="1600" kern="0" dirty="0">
                <a:latin typeface="+mn-ea"/>
              </a:rPr>
              <a:t>), </a:t>
            </a:r>
            <a:r>
              <a:rPr lang="en-US" altLang="ko-KR" sz="1600" kern="0" dirty="0" err="1">
                <a:latin typeface="+mn-ea"/>
              </a:rPr>
              <a:t>flipud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상하 반전 확률</a:t>
            </a:r>
            <a:r>
              <a:rPr lang="en-US" altLang="ko-KR" sz="1600" kern="0" dirty="0">
                <a:latin typeface="+mn-ea"/>
              </a:rPr>
              <a:t>), </a:t>
            </a:r>
            <a:r>
              <a:rPr lang="en-US" altLang="ko-KR" sz="1600" kern="0" dirty="0" err="1">
                <a:latin typeface="+mn-ea"/>
              </a:rPr>
              <a:t>fliplr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좌우 반전 확률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에 대한 튜닝을 실시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나머지 두개를 고정한 상태로 하나씩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부터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1.0(180)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까지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0.1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(22.5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도 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변경하며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불량 탐지 성능이 가장 좋은 파라미터를 찾아봄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실험 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180,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0.2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일때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각자 가장 좋은 성능을 보였음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6C1B9-6FB4-284B-09EB-46D3A390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629" y="4450465"/>
            <a:ext cx="3562767" cy="2047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731D6D-8358-2C86-0023-FFEEDEF9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352" y="4431858"/>
            <a:ext cx="3562767" cy="1957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41F846-6ACE-4CBD-134B-A1D3EC61A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8" y="4450464"/>
            <a:ext cx="3398041" cy="2233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FEDF3-A0E3-2A3E-C5A8-812A82C5D7D4}"/>
              </a:ext>
            </a:extLst>
          </p:cNvPr>
          <p:cNvSpPr txBox="1"/>
          <p:nvPr/>
        </p:nvSpPr>
        <p:spPr>
          <a:xfrm>
            <a:off x="3316979" y="6486199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flipud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AF1C-A286-B6AB-8EBC-A2D6281DCDF8}"/>
              </a:ext>
            </a:extLst>
          </p:cNvPr>
          <p:cNvSpPr txBox="1"/>
          <p:nvPr/>
        </p:nvSpPr>
        <p:spPr>
          <a:xfrm>
            <a:off x="43587" y="6656253"/>
            <a:ext cx="339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fliplr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66D83-2754-C323-A9A0-02719A4F1E9E}"/>
              </a:ext>
            </a:extLst>
          </p:cNvPr>
          <p:cNvSpPr txBox="1"/>
          <p:nvPr/>
        </p:nvSpPr>
        <p:spPr>
          <a:xfrm>
            <a:off x="7004396" y="6383531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[degrees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52635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1A64-0013-F8B7-084A-B712C8FD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44E705-61FC-A28F-FC8F-81261A488CC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A4FF26-D006-EEEC-D329-4CA2994A033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2AF10EF8-FAA4-88A9-9E97-7D04D5E9ED87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FCB67D-53E7-D1B4-402F-6634198D4FA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AA8AC99-783D-48DA-2554-57351A91D21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4ABCE-4256-4D13-C809-7F26037010F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813052-43C9-CD24-3784-A89B06825D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95147-67D3-656A-B1B2-756273D9ADA6}"/>
              </a:ext>
            </a:extLst>
          </p:cNvPr>
          <p:cNvSpPr txBox="1"/>
          <p:nvPr/>
        </p:nvSpPr>
        <p:spPr>
          <a:xfrm>
            <a:off x="758014" y="1820449"/>
            <a:ext cx="936636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상위 성능의 파라미터들을 조합하여 총 </a:t>
            </a:r>
            <a:r>
              <a:rPr lang="en-US" altLang="ko-KR" sz="1600" kern="0" dirty="0">
                <a:latin typeface="+mn-ea"/>
              </a:rPr>
              <a:t>16</a:t>
            </a:r>
            <a:r>
              <a:rPr lang="ko-KR" altLang="en-US" sz="1600" kern="0" dirty="0">
                <a:latin typeface="+mn-ea"/>
              </a:rPr>
              <a:t>개의 조합을 만들었고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이를 실험하여 최종 성능을 검토한 결과</a:t>
            </a:r>
            <a:r>
              <a:rPr lang="en-US" altLang="ko-KR" sz="1600" kern="0" dirty="0">
                <a:latin typeface="+mn-ea"/>
              </a:rPr>
              <a:t>, degrees=0, </a:t>
            </a:r>
            <a:r>
              <a:rPr lang="en-US" altLang="ko-KR" sz="1600" kern="0" dirty="0" err="1">
                <a:latin typeface="+mn-ea"/>
              </a:rPr>
              <a:t>flipud</a:t>
            </a:r>
            <a:r>
              <a:rPr lang="en-US" altLang="ko-KR" sz="1600" kern="0" dirty="0">
                <a:latin typeface="+mn-ea"/>
              </a:rPr>
              <a:t>=0.0, </a:t>
            </a:r>
            <a:r>
              <a:rPr lang="en-US" altLang="ko-KR" sz="1600" kern="0" dirty="0" err="1">
                <a:latin typeface="+mn-ea"/>
              </a:rPr>
              <a:t>fliplr</a:t>
            </a:r>
            <a:r>
              <a:rPr lang="en-US" altLang="ko-KR" sz="1600" kern="0" dirty="0">
                <a:latin typeface="+mn-ea"/>
              </a:rPr>
              <a:t>=0.2</a:t>
            </a:r>
            <a:r>
              <a:rPr lang="ko-KR" altLang="en-US" sz="1600" kern="0" dirty="0">
                <a:latin typeface="+mn-ea"/>
              </a:rPr>
              <a:t>의 조합에서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과 비슷한 수준의 성능을 보임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629D0-CF72-02A9-6043-A66367F3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8" y="3076544"/>
            <a:ext cx="4992478" cy="34225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4BD15-BA65-D239-1BFE-71C1F18DDABE}"/>
              </a:ext>
            </a:extLst>
          </p:cNvPr>
          <p:cNvSpPr/>
          <p:nvPr/>
        </p:nvSpPr>
        <p:spPr bwMode="auto">
          <a:xfrm>
            <a:off x="353428" y="3286976"/>
            <a:ext cx="4992478" cy="2395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950F98A-D00A-6957-9576-BB384E49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281" y="2944928"/>
            <a:ext cx="4786503" cy="41921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072D34-E2A0-D188-EF86-26858FD1A999}"/>
              </a:ext>
            </a:extLst>
          </p:cNvPr>
          <p:cNvSpPr txBox="1"/>
          <p:nvPr/>
        </p:nvSpPr>
        <p:spPr>
          <a:xfrm>
            <a:off x="293830" y="6499080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조합별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EDCE1-3340-3682-48CD-8766AE5E6561}"/>
              </a:ext>
            </a:extLst>
          </p:cNvPr>
          <p:cNvSpPr txBox="1"/>
          <p:nvPr/>
        </p:nvSpPr>
        <p:spPr>
          <a:xfrm>
            <a:off x="5380138" y="7079364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튜닝 모델의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371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0E79-FC19-8BDF-E25F-9E963AC53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73C292-F1AC-67DA-2FB0-CD85901568F1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CC7453-C80A-C63F-56AB-37FE85CB003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BE32057-E88A-A46E-5729-D46EB63A7E83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44D1D17-13CA-A4D0-527C-12893D3263C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74DDCF5-95CC-BC01-5040-84893012849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F10197-2BE5-C37C-B523-6DA6518DD70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48D3C0-045D-B90C-FE95-30EA7880FCE1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33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99A5E-5A0F-03DD-8024-B410C2F8AF94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532AF-CAF2-D9F3-7BA3-B626E3584D09}"/>
              </a:ext>
            </a:extLst>
          </p:cNvPr>
          <p:cNvSpPr txBox="1"/>
          <p:nvPr/>
        </p:nvSpPr>
        <p:spPr>
          <a:xfrm>
            <a:off x="2377392" y="6899742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8420D-7992-BE7D-568C-DD5F6024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2" y="2334132"/>
            <a:ext cx="4896243" cy="4524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2D4A16-0A1E-B6EA-9A19-142F8BF8FF95}"/>
              </a:ext>
            </a:extLst>
          </p:cNvPr>
          <p:cNvSpPr/>
          <p:nvPr/>
        </p:nvSpPr>
        <p:spPr bwMode="auto">
          <a:xfrm>
            <a:off x="5271791" y="2334132"/>
            <a:ext cx="1156718" cy="45246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64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5AC7-F247-1863-CD04-BE643542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E864D1AD-DE4D-21A5-1880-0A8CBB203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E88743-07A6-1BB6-9A77-FF90B915DB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D23F8-5D90-71CF-BBAE-76BA2A3EC2C1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877DF2E6-DD30-B8B5-4FEC-962B1606C9CA}"/>
              </a:ext>
            </a:extLst>
          </p:cNvPr>
          <p:cNvSpPr/>
          <p:nvPr/>
        </p:nvSpPr>
        <p:spPr>
          <a:xfrm rot="16200000" flipV="1">
            <a:off x="4836240" y="476600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F299F9-4BFB-5579-BA44-008E6A36A128}"/>
              </a:ext>
            </a:extLst>
          </p:cNvPr>
          <p:cNvSpPr txBox="1"/>
          <p:nvPr/>
        </p:nvSpPr>
        <p:spPr>
          <a:xfrm>
            <a:off x="3065587" y="4371845"/>
            <a:ext cx="5385153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향후 연구 과제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7BEC6-8173-3686-04D2-95C6DDEFE135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DE499E0-D751-F389-A7C2-1085FDF656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74653E4-7E56-F247-2DBA-73CEBC52B0A1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0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CF7F-544C-911C-F96D-AFC7DF94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0D2A22-50AC-A91D-1C2D-1AE45D258FA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B731A-5A84-B04D-45E9-54137A006A1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57FD5865-A628-7E86-3EFC-B19009A71F6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87707C3-72A5-679C-0197-35E62C2A460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E4A9CCA-CC8A-364A-ACCD-868737BBB55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39FE1E-D45D-A230-2A17-85A7A0891A9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E75B7A-2C6E-974E-92CE-B66D76631A4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80A43-89D2-207A-1F2E-CD73B9A9B9F9}"/>
              </a:ext>
            </a:extLst>
          </p:cNvPr>
          <p:cNvSpPr txBox="1"/>
          <p:nvPr/>
        </p:nvSpPr>
        <p:spPr>
          <a:xfrm>
            <a:off x="519014" y="1919214"/>
            <a:ext cx="9366362" cy="456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본 연구는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SMT(Surface Mount Technology)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공정에서 발생하는 주요 불량을 검출하기 위해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딥러닝 모델을 구현하고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RT-DETR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모델과 비교 평가하였음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을 동일 조건 하에 학습 및 평가함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. 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이 가장 높은 성능을 보여 기준 모델로 채택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ko-KR" altLang="en-US" sz="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을 비교하였고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RT-DETR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의 불량 검출 성능이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96.4%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로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95.7%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인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 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의 보다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0.7pp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높았음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그러나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의 튜닝 후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0.2pp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차이까지 좁혀졌으며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연산 시간과 실시간성 측면에서는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GFLOPs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기준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6.3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으로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103.5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인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에 비해 더 효율적인 모델임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이는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이 경량 구조임에도 적절한 증강으로 고성능 모델과 대등한 수준의 검출 성능을 확보할 수 있음을 의미하며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실용성과 효율성 측면에서 매우 경쟁력 있는 모델임을 입증하였음</a:t>
            </a:r>
          </a:p>
        </p:txBody>
      </p:sp>
    </p:spTree>
    <p:extLst>
      <p:ext uri="{BB962C8B-B14F-4D97-AF65-F5344CB8AC3E}">
        <p14:creationId xmlns:p14="http://schemas.microsoft.com/office/powerpoint/2010/main" val="700633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16140-99DD-7B44-6F8C-AEC67A9FE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05F42-AC6A-1C4B-8CF2-B08F9566C816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80131C-4010-00C1-4AC5-721640D0F4EA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44F24E-8CC9-B324-6779-45408623A6E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연구 과제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96F5575-975A-6962-2AAE-BD42B4EAC7A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F02AAB04-BE0E-3084-9602-EF27E4F302A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1448E-B555-9FF3-0FA6-A8CD63D67D9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C0F3A-C31A-6D0F-3E18-22189152864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80B6F-D447-4ACB-3439-54D8AEDD4C18}"/>
              </a:ext>
            </a:extLst>
          </p:cNvPr>
          <p:cNvSpPr txBox="1"/>
          <p:nvPr/>
        </p:nvSpPr>
        <p:spPr>
          <a:xfrm>
            <a:off x="758013" y="1820449"/>
            <a:ext cx="9639969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실제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생산 라인 적용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학습된 모델을 실제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생산 라인에 적용하여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기존 </a:t>
            </a:r>
            <a:r>
              <a:rPr lang="en-US" altLang="ko-KR" sz="1600" kern="0" dirty="0">
                <a:latin typeface="+mn-ea"/>
              </a:rPr>
              <a:t>AOI </a:t>
            </a:r>
            <a:r>
              <a:rPr lang="ko-KR" altLang="en-US" sz="1600" kern="0" dirty="0">
                <a:latin typeface="+mn-ea"/>
              </a:rPr>
              <a:t>장비를 대체하거나 보완하는 실시간 불량 검출 시스템으로의 활용 가능성을 검증할 필요가 있음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오탐지에</a:t>
            </a:r>
            <a:r>
              <a:rPr lang="ko-KR" altLang="en-US" sz="1600" kern="0" dirty="0">
                <a:latin typeface="+mn-ea"/>
              </a:rPr>
              <a:t> 대한 추가 분석 및 연구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아래와 같이 유사 불량 유형 간 </a:t>
            </a:r>
            <a:r>
              <a:rPr lang="ko-KR" altLang="en-US" sz="1600" kern="0" dirty="0" err="1">
                <a:latin typeface="+mn-ea"/>
              </a:rPr>
              <a:t>오탐지</a:t>
            </a:r>
            <a:r>
              <a:rPr lang="ko-KR" altLang="en-US" sz="1600" kern="0" dirty="0">
                <a:latin typeface="+mn-ea"/>
              </a:rPr>
              <a:t> 현상이 발견되어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해결을 위한 추가 분석 및 연구 필요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F3D6D-12DC-53F0-F881-CC507BCE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12" b="27915"/>
          <a:stretch>
            <a:fillRect/>
          </a:stretch>
        </p:blipFill>
        <p:spPr>
          <a:xfrm>
            <a:off x="2261144" y="4332169"/>
            <a:ext cx="1654470" cy="984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35970-6E50-29D6-646D-0EE22B477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45" y="4206607"/>
            <a:ext cx="1758499" cy="984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CCB03-C7D3-4C72-28B2-8201D5609F80}"/>
              </a:ext>
            </a:extLst>
          </p:cNvPr>
          <p:cNvSpPr txBox="1"/>
          <p:nvPr/>
        </p:nvSpPr>
        <p:spPr>
          <a:xfrm>
            <a:off x="936414" y="5324247"/>
            <a:ext cx="297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31C50F-B4B4-91B3-2CB5-1C8CF665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35" y="5740392"/>
            <a:ext cx="1936582" cy="984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5507-59DF-1C4A-6E4D-1F4152E626B5}"/>
              </a:ext>
            </a:extLst>
          </p:cNvPr>
          <p:cNvSpPr txBox="1"/>
          <p:nvPr/>
        </p:nvSpPr>
        <p:spPr>
          <a:xfrm>
            <a:off x="1012496" y="6732264"/>
            <a:ext cx="252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6D9DF-DF4E-4EFA-458E-F736E60BCE39}"/>
              </a:ext>
            </a:extLst>
          </p:cNvPr>
          <p:cNvSpPr txBox="1"/>
          <p:nvPr/>
        </p:nvSpPr>
        <p:spPr>
          <a:xfrm>
            <a:off x="7794947" y="533497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D1BC42-1858-6C47-D502-76B20E6A6B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75" r="10206"/>
          <a:stretch/>
        </p:blipFill>
        <p:spPr>
          <a:xfrm>
            <a:off x="7619318" y="4332169"/>
            <a:ext cx="1981200" cy="9073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ABCDB0-9852-1239-E165-C172EDCFC4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3260"/>
          <a:stretch/>
        </p:blipFill>
        <p:spPr>
          <a:xfrm>
            <a:off x="9259797" y="4591778"/>
            <a:ext cx="1138185" cy="771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D9125A-2CA1-04C8-6D0E-D2F76D29B983}"/>
              </a:ext>
            </a:extLst>
          </p:cNvPr>
          <p:cNvSpPr txBox="1"/>
          <p:nvPr/>
        </p:nvSpPr>
        <p:spPr>
          <a:xfrm>
            <a:off x="7805694" y="69414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37F48C-9BCF-EB37-D29F-D12CF69F5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349" y="5799384"/>
            <a:ext cx="1381485" cy="1142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B76449-5CA4-51E2-30A3-F7800B258E7A}"/>
              </a:ext>
            </a:extLst>
          </p:cNvPr>
          <p:cNvSpPr txBox="1"/>
          <p:nvPr/>
        </p:nvSpPr>
        <p:spPr>
          <a:xfrm>
            <a:off x="4635672" y="5273670"/>
            <a:ext cx="275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DB3147-3823-225F-F35C-F94B183C0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061" y="4181251"/>
            <a:ext cx="2041965" cy="1012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29630-3DBF-0346-B433-BA9CA2552803}"/>
              </a:ext>
            </a:extLst>
          </p:cNvPr>
          <p:cNvSpPr txBox="1"/>
          <p:nvPr/>
        </p:nvSpPr>
        <p:spPr>
          <a:xfrm>
            <a:off x="4879653" y="6856031"/>
            <a:ext cx="224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19AD9F-782D-305C-4803-9E21E4C62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803" y="4277700"/>
            <a:ext cx="1423603" cy="10139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EC208D-1C1F-993A-623B-65B566E89D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0128" y="5631301"/>
            <a:ext cx="1381485" cy="12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31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60F2-D899-D0B6-F6C4-EF4B35500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E4C8F0-E644-A676-DF3C-E270A69C6F00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0CF21A-8702-7D62-45A1-8FBF35C8FB7C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2F94DAA0-A405-477B-FA45-583F120BE84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C8FBC-35B2-723B-8B6A-2A87E2966E9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23FECAEB-9FB6-06CE-96A4-2F2AC2D5DDBF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39BF3-8F9D-AAE1-6AED-D6A06A3C584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B836A2-917F-F7E6-5449-99ADD23B947D}"/>
              </a:ext>
            </a:extLst>
          </p:cNvPr>
          <p:cNvSpPr txBox="1"/>
          <p:nvPr/>
        </p:nvSpPr>
        <p:spPr>
          <a:xfrm>
            <a:off x="758012" y="1866630"/>
            <a:ext cx="9704714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 </a:t>
            </a:r>
            <a:r>
              <a:rPr lang="ko-KR" altLang="en-US" sz="1600" dirty="0">
                <a:latin typeface="+mn-ea"/>
              </a:rPr>
              <a:t>연구 배경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전자제품 수요 증가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→ </a:t>
            </a:r>
            <a:r>
              <a:rPr lang="en-US" altLang="ko-KR" sz="1600" dirty="0">
                <a:latin typeface="+mn-ea"/>
              </a:rPr>
              <a:t>PCB Assy’(Printed Circuit board Assembly, </a:t>
            </a:r>
            <a:r>
              <a:rPr lang="ko-KR" altLang="en-US" sz="1600" dirty="0">
                <a:latin typeface="+mn-ea"/>
              </a:rPr>
              <a:t>인쇄회로기판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모듈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수요 증가 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모듈 시장은 </a:t>
            </a:r>
            <a:r>
              <a:rPr lang="en-US" altLang="ko-KR" sz="1600" dirty="0">
                <a:latin typeface="+mn-ea"/>
              </a:rPr>
              <a:t>2023</a:t>
            </a:r>
            <a:r>
              <a:rPr lang="ko-KR" altLang="en-US" sz="1600" dirty="0">
                <a:latin typeface="+mn-ea"/>
              </a:rPr>
              <a:t>년 약 </a:t>
            </a:r>
            <a:r>
              <a:rPr lang="en-US" altLang="ko-KR" sz="1600" dirty="0">
                <a:latin typeface="+mn-ea"/>
              </a:rPr>
              <a:t>731</a:t>
            </a:r>
            <a:r>
              <a:rPr lang="ko-KR" altLang="en-US" sz="1600" dirty="0">
                <a:latin typeface="+mn-ea"/>
              </a:rPr>
              <a:t>억 달러에서</a:t>
            </a:r>
            <a:r>
              <a:rPr lang="en-US" altLang="ko-KR" sz="1600" dirty="0">
                <a:latin typeface="+mn-ea"/>
              </a:rPr>
              <a:t>, 2031</a:t>
            </a:r>
            <a:r>
              <a:rPr lang="ko-KR" altLang="en-US" sz="1600" dirty="0">
                <a:latin typeface="+mn-ea"/>
              </a:rPr>
              <a:t>년까지 약 </a:t>
            </a:r>
            <a:r>
              <a:rPr lang="en-US" altLang="ko-KR" sz="1600" dirty="0">
                <a:latin typeface="+mn-ea"/>
              </a:rPr>
              <a:t>962</a:t>
            </a:r>
            <a:r>
              <a:rPr lang="ko-KR" altLang="en-US" sz="1600" dirty="0">
                <a:latin typeface="+mn-ea"/>
              </a:rPr>
              <a:t>억 달러까지 성장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특히 아시아 태평양 지역은 전자 제품 제조의 중심지로서</a:t>
            </a:r>
            <a:r>
              <a:rPr lang="en-US" altLang="ko-KR" sz="1600" dirty="0">
                <a:latin typeface="+mn-ea"/>
              </a:rPr>
              <a:t>, 2023</a:t>
            </a:r>
            <a:r>
              <a:rPr lang="ko-KR" altLang="en-US" sz="1600" dirty="0">
                <a:latin typeface="+mn-ea"/>
              </a:rPr>
              <a:t>년 기준 </a:t>
            </a:r>
            <a:r>
              <a:rPr lang="en-US" altLang="ko-KR" sz="1600" dirty="0">
                <a:latin typeface="+mn-ea"/>
              </a:rPr>
              <a:t>25% </a:t>
            </a:r>
            <a:r>
              <a:rPr lang="ko-KR" altLang="en-US" sz="1600" dirty="0">
                <a:latin typeface="+mn-ea"/>
              </a:rPr>
              <a:t>이상 점유율 차지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향후에도 높은 성장세 유지 전망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683183-8EBF-47CB-01DC-C965EE2563C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510F2-D2F4-A8F4-674F-44A0C5170517}"/>
              </a:ext>
            </a:extLst>
          </p:cNvPr>
          <p:cNvSpPr txBox="1"/>
          <p:nvPr/>
        </p:nvSpPr>
        <p:spPr>
          <a:xfrm>
            <a:off x="3686684" y="5967146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글로벌 </a:t>
            </a:r>
            <a:r>
              <a:rPr lang="en-US" altLang="ko-KR" sz="1200" b="1" dirty="0"/>
              <a:t>PCB </a:t>
            </a:r>
            <a:r>
              <a:rPr lang="ko-KR" altLang="en-US" sz="1200" b="1" dirty="0"/>
              <a:t>어셈블리 시장 규모 </a:t>
            </a:r>
            <a:r>
              <a:rPr lang="en-US" altLang="ko-KR" sz="1200" b="1" dirty="0"/>
              <a:t>[1]]</a:t>
            </a:r>
            <a:endParaRPr lang="ko-KR" altLang="en-US" sz="1200" b="1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74C92BD3-FE95-92D6-E4C2-742788FA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39" y="3099552"/>
            <a:ext cx="5020114" cy="287004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10716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4C194-A703-5163-CF42-68B04848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C6CEBB-B82A-E41F-0461-6E30A5BDFB17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EC42AA7F-3D8A-E20E-3888-26A446F41888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9A40B29-8A48-29D5-EA40-575E4997816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0706D277-7F9E-4997-2E3F-7E2C3791B40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5524C6-9EFA-18D8-044E-28E1D1D5817C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EA5BDA-828D-988F-01ED-2EB376185AB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F85F3-BB71-9A6A-EC5C-4A6D52A8AA69}"/>
              </a:ext>
            </a:extLst>
          </p:cNvPr>
          <p:cNvSpPr txBox="1"/>
          <p:nvPr/>
        </p:nvSpPr>
        <p:spPr>
          <a:xfrm>
            <a:off x="758012" y="1866630"/>
            <a:ext cx="9704714" cy="2220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연구 필요성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SMT(Surface Mounting Technology, </a:t>
            </a:r>
            <a:r>
              <a:rPr lang="ko-KR" altLang="en-US" sz="1600" kern="0" dirty="0">
                <a:latin typeface="+mn-ea"/>
              </a:rPr>
              <a:t>표면실장기술</a:t>
            </a:r>
            <a:r>
              <a:rPr lang="en-US" altLang="ko-KR" sz="1600" kern="0" dirty="0">
                <a:latin typeface="+mn-ea"/>
              </a:rPr>
              <a:t>) </a:t>
            </a:r>
            <a:r>
              <a:rPr lang="ko-KR" altLang="en-US" sz="1600" kern="0" dirty="0">
                <a:latin typeface="+mn-ea"/>
              </a:rPr>
              <a:t>공정은 </a:t>
            </a: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>
                <a:latin typeface="+mn-ea"/>
              </a:rPr>
              <a:t>모듈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제조의 마지막 단계로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부품을 </a:t>
            </a: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>
                <a:latin typeface="+mn-ea"/>
              </a:rPr>
              <a:t>기판 위에 정밀하게 </a:t>
            </a:r>
            <a:r>
              <a:rPr lang="ko-KR" altLang="en-US" sz="1600" kern="0" dirty="0" err="1">
                <a:latin typeface="+mn-ea"/>
              </a:rPr>
              <a:t>실장하는</a:t>
            </a:r>
            <a:r>
              <a:rPr lang="ko-KR" altLang="en-US" sz="1600" kern="0" dirty="0">
                <a:latin typeface="+mn-ea"/>
              </a:rPr>
              <a:t> 핵심 공정임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‘</a:t>
            </a: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 err="1">
                <a:latin typeface="+mn-ea"/>
              </a:rPr>
              <a:t>산업혁신센터’에</a:t>
            </a:r>
            <a:r>
              <a:rPr lang="ko-KR" altLang="en-US" sz="1600" kern="0" dirty="0">
                <a:latin typeface="+mn-ea"/>
              </a:rPr>
              <a:t> 따르면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전자기기의 불량 발생이 </a:t>
            </a:r>
            <a:r>
              <a:rPr lang="en-US" altLang="ko-KR" sz="1600" kern="0" dirty="0">
                <a:latin typeface="+mn-ea"/>
              </a:rPr>
              <a:t>SMT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47%</a:t>
            </a:r>
            <a:r>
              <a:rPr lang="ko-KR" altLang="en-US" sz="1600" kern="0" dirty="0">
                <a:latin typeface="+mn-ea"/>
              </a:rPr>
              <a:t>를 차지하는 것으로 조사되었음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>
                <a:latin typeface="굴림" panose="020B0600000101010101" pitchFamily="50" charset="-127"/>
                <a:ea typeface="굴림" panose="020B0600000101010101" pitchFamily="50" charset="-127"/>
              </a:rPr>
              <a:t>→ </a:t>
            </a:r>
            <a:r>
              <a:rPr lang="en-US" altLang="ko-KR" sz="1600" kern="0" dirty="0">
                <a:latin typeface="+mn-ea"/>
              </a:rPr>
              <a:t>SMT</a:t>
            </a:r>
            <a:r>
              <a:rPr lang="ko-KR" altLang="en-US" sz="1600" kern="0" dirty="0">
                <a:latin typeface="+mn-ea"/>
              </a:rPr>
              <a:t>에서 품질 관리 및 불량 검출의 중요함을 보여줌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</a:endParaRPr>
          </a:p>
        </p:txBody>
      </p:sp>
      <p:pic>
        <p:nvPicPr>
          <p:cNvPr id="3" name="_x537775448">
            <a:extLst>
              <a:ext uri="{FF2B5EF4-FFF2-40B4-BE49-F238E27FC236}">
                <a16:creationId xmlns:a16="http://schemas.microsoft.com/office/drawing/2014/main" id="{E5751AA6-AF81-8E2B-5953-F04FFBD1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99" y="3764786"/>
            <a:ext cx="8277387" cy="30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95542-AFF6-84F2-86E7-22396D1181C9}"/>
              </a:ext>
            </a:extLst>
          </p:cNvPr>
          <p:cNvSpPr txBox="1"/>
          <p:nvPr/>
        </p:nvSpPr>
        <p:spPr>
          <a:xfrm>
            <a:off x="3186282" y="6850561"/>
            <a:ext cx="4848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전자기기의 공정 단계에 따른 불량 발생 내역  </a:t>
            </a:r>
            <a:r>
              <a:rPr lang="en-US" altLang="ko-KR" sz="1200" b="1" dirty="0"/>
              <a:t>(2022</a:t>
            </a:r>
            <a:r>
              <a:rPr lang="ko-KR" altLang="en-US" sz="1200" b="1" dirty="0"/>
              <a:t>년</a:t>
            </a:r>
            <a:r>
              <a:rPr lang="en-US" altLang="ko-KR" sz="1200" b="1" dirty="0"/>
              <a:t>)]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0B9C-2A0D-FCC8-EFFB-347CBE311394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05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8A6C4-B329-8058-BC8F-9010DF52C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8515FA-3CB8-EF66-C04E-AD436AF8F8ED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343F2DB3-E7DF-670E-294A-F5A56AA0315D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0F71914-DBF1-4832-5691-1A2C93FCF76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0A3BC744-8F10-BF56-6029-8866572D198A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C8F9AA-15AF-DCDE-7E91-CF283886EF2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BFBAAC0-6D85-E6EA-44DB-4EEE4D379611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2DBC3-BFA6-5BE6-9CC3-0A6EC6D9C8F3}"/>
              </a:ext>
            </a:extLst>
          </p:cNvPr>
          <p:cNvSpPr txBox="1"/>
          <p:nvPr/>
        </p:nvSpPr>
        <p:spPr>
          <a:xfrm>
            <a:off x="758012" y="1866630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연구 필요성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대부분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제조 기업들은 품질 관리에 </a:t>
            </a:r>
            <a:r>
              <a:rPr lang="en-US" altLang="ko-KR" sz="1600" kern="0" dirty="0">
                <a:latin typeface="+mn-ea"/>
              </a:rPr>
              <a:t>AOI(Automated Optical Inspection, </a:t>
            </a:r>
            <a:r>
              <a:rPr lang="ko-KR" altLang="en-US" sz="1600" kern="0" dirty="0">
                <a:latin typeface="+mn-ea"/>
              </a:rPr>
              <a:t>자동 광학 검사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를 활용하고 있으나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가성 불량 </a:t>
            </a:r>
            <a:r>
              <a:rPr lang="en-US" altLang="ko-KR" sz="1600" kern="0" dirty="0">
                <a:latin typeface="+mn-ea"/>
              </a:rPr>
              <a:t>(false defect) </a:t>
            </a:r>
            <a:r>
              <a:rPr lang="ko-KR" altLang="en-US" sz="1600" kern="0" dirty="0">
                <a:latin typeface="+mn-ea"/>
              </a:rPr>
              <a:t>발생률이 높음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>
                <a:latin typeface="굴림" panose="020B0600000101010101" pitchFamily="50" charset="-127"/>
                <a:ea typeface="굴림" panose="020B0600000101010101" pitchFamily="50" charset="-127"/>
              </a:rPr>
              <a:t>→ </a:t>
            </a:r>
            <a:r>
              <a:rPr lang="ko-KR" altLang="en-US" sz="1600" kern="0" dirty="0">
                <a:latin typeface="+mn-ea"/>
              </a:rPr>
              <a:t>육안 검사의 병행 필요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이로 인한 검사 비용 증가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공정 지연 등의 문제 발생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936D8-9F3B-72EB-A41A-E78D170841EB}"/>
              </a:ext>
            </a:extLst>
          </p:cNvPr>
          <p:cNvSpPr txBox="1"/>
          <p:nvPr/>
        </p:nvSpPr>
        <p:spPr>
          <a:xfrm>
            <a:off x="3311641" y="6938575"/>
            <a:ext cx="4257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[SMT </a:t>
            </a:r>
            <a:r>
              <a:rPr lang="ko-KR" altLang="en-US" sz="1200" b="1" dirty="0"/>
              <a:t>공정에서 </a:t>
            </a:r>
            <a:r>
              <a:rPr lang="en-US" altLang="ko-KR" sz="1200" b="1" dirty="0"/>
              <a:t>AOI </a:t>
            </a:r>
            <a:r>
              <a:rPr lang="ko-KR" altLang="en-US" sz="1200" b="1" dirty="0"/>
              <a:t>이후의 진행 현황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실제 현장 사례</a:t>
            </a:r>
            <a:r>
              <a:rPr lang="en-US" altLang="ko-KR" sz="1200" b="1" dirty="0"/>
              <a:t>)]</a:t>
            </a:r>
            <a:endParaRPr lang="ko-KR" altLang="en-US" sz="1200" b="1" dirty="0"/>
          </a:p>
        </p:txBody>
      </p:sp>
      <p:pic>
        <p:nvPicPr>
          <p:cNvPr id="9" name="_x537757520">
            <a:extLst>
              <a:ext uri="{FF2B5EF4-FFF2-40B4-BE49-F238E27FC236}">
                <a16:creationId xmlns:a16="http://schemas.microsoft.com/office/drawing/2014/main" id="{9D3F62CC-4016-2275-630F-29327619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41" y="3388650"/>
            <a:ext cx="6787526" cy="35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2DA7DB-A242-727E-5DF1-B6A9898D9570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41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4171D-0B3C-9848-A321-CA797EDC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2BC2CAF-342B-F5D2-0951-22D86FC052A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86671F-9939-7525-4154-2E24FE75245F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18561F41-1AB2-4720-3E8B-ED0B9B6F4217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F7B6ED5-65C0-72E8-14B7-DB015BC729D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8FD743BA-3191-3B32-E97B-4B4FD4563D3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C4BD38-E130-6F3F-E110-C2F9DE8F7F8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33F8B9-3AE4-9D4C-4343-F888B32AD9BB}"/>
              </a:ext>
            </a:extLst>
          </p:cNvPr>
          <p:cNvSpPr txBox="1"/>
          <p:nvPr/>
        </p:nvSpPr>
        <p:spPr>
          <a:xfrm>
            <a:off x="758012" y="1866630"/>
            <a:ext cx="9704714" cy="55846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연구 목적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따라서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본 문제를 해결하기 위해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>
                <a:latin typeface="+mn-ea"/>
              </a:rPr>
              <a:t>YOLO </a:t>
            </a:r>
            <a:r>
              <a:rPr lang="ko-KR" altLang="en-US" sz="1600" kern="0" dirty="0">
                <a:latin typeface="+mn-ea"/>
              </a:rPr>
              <a:t>기반의 딥러닝 객체 검출 알고리즘을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공정의 불량 검출에 적용하여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기존 </a:t>
            </a:r>
            <a:r>
              <a:rPr lang="en-US" altLang="ko-KR" sz="1600" kern="0" dirty="0">
                <a:latin typeface="+mn-ea"/>
              </a:rPr>
              <a:t>AOI </a:t>
            </a:r>
            <a:r>
              <a:rPr lang="ko-KR" altLang="en-US" sz="1600" kern="0" dirty="0">
                <a:latin typeface="+mn-ea"/>
              </a:rPr>
              <a:t>시스템이 갖는 한계를 보완하고자 함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맑은 고딕" panose="020B0503020000020004" pitchFamily="50" charset="-127"/>
              </a:rPr>
              <a:t>본 연구는 실제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SMT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제조 현장에 모델을 적용하지는 않지만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실제 공정 데이터를 기반으로 대표 불량 유형을 정의하여 자체 데이터셋을 구축해 실험을 진행함으로써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현장 적용 가능성을 고려한 실증적 분석을 수행하였다는 점에서 의의가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945F-0B21-6378-70AB-08B020C1190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C7D65342-57B4-01C0-5B1B-1C2F9CDA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60" y="3092943"/>
            <a:ext cx="3901526" cy="27128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F31304-31FE-942A-3DE9-8B11BF60D493}"/>
              </a:ext>
            </a:extLst>
          </p:cNvPr>
          <p:cNvSpPr/>
          <p:nvPr/>
        </p:nvSpPr>
        <p:spPr>
          <a:xfrm>
            <a:off x="1831060" y="3070367"/>
            <a:ext cx="1873432" cy="273547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6FA39-C2A5-2FCA-56D7-77556901F643}"/>
              </a:ext>
            </a:extLst>
          </p:cNvPr>
          <p:cNvSpPr txBox="1"/>
          <p:nvPr/>
        </p:nvSpPr>
        <p:spPr>
          <a:xfrm>
            <a:off x="2061079" y="5869142"/>
            <a:ext cx="141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데이터셋 구축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31E47E-7F8D-654F-A367-A24531D93042}"/>
              </a:ext>
            </a:extLst>
          </p:cNvPr>
          <p:cNvSpPr/>
          <p:nvPr/>
        </p:nvSpPr>
        <p:spPr>
          <a:xfrm>
            <a:off x="3988397" y="3956755"/>
            <a:ext cx="1873432" cy="141034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35D67-3E10-A7B6-0E6E-F7B237545A8F}"/>
              </a:ext>
            </a:extLst>
          </p:cNvPr>
          <p:cNvSpPr txBox="1"/>
          <p:nvPr/>
        </p:nvSpPr>
        <p:spPr>
          <a:xfrm>
            <a:off x="3838085" y="5367100"/>
            <a:ext cx="277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- </a:t>
            </a:r>
            <a:r>
              <a:rPr lang="ko-KR" altLang="en-US" sz="1400" b="1" dirty="0">
                <a:solidFill>
                  <a:schemeClr val="accent1"/>
                </a:solidFill>
              </a:rPr>
              <a:t>딥러닝 모델 학습 </a:t>
            </a:r>
            <a:r>
              <a:rPr lang="en-US" altLang="ko-KR" sz="1400" b="1" dirty="0">
                <a:solidFill>
                  <a:schemeClr val="accent1"/>
                </a:solidFill>
              </a:rPr>
              <a:t>(Train Data)</a:t>
            </a: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- </a:t>
            </a:r>
            <a:r>
              <a:rPr lang="ko-KR" altLang="en-US" sz="1400" b="1" dirty="0">
                <a:solidFill>
                  <a:schemeClr val="accent1"/>
                </a:solidFill>
              </a:rPr>
              <a:t>불량 검출 </a:t>
            </a:r>
            <a:r>
              <a:rPr lang="en-US" altLang="ko-KR" sz="1400" b="1" dirty="0">
                <a:solidFill>
                  <a:schemeClr val="accent1"/>
                </a:solidFill>
              </a:rPr>
              <a:t>(Test Data)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309CC-0ABE-1C79-7B61-C9EBC311708F}"/>
              </a:ext>
            </a:extLst>
          </p:cNvPr>
          <p:cNvSpPr txBox="1"/>
          <p:nvPr/>
        </p:nvSpPr>
        <p:spPr>
          <a:xfrm>
            <a:off x="5732586" y="3672532"/>
            <a:ext cx="4349079" cy="133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* YOLO(You Only Look Once)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이미지 내 객체를 실시간으로 빠르게 검출할 수 있는 딥러닝  알고리즘으로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최근 산업용 비전 검사 시스템에서 높은 정확도와 속도를 바탕으로 각광 받고 있음</a:t>
            </a:r>
            <a:endParaRPr lang="en-US" altLang="ko-KR" sz="1400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60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5CB0-5297-F65D-3FA3-085FDC1A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CC4CCDF-5A1E-0528-EBFA-E44408A9420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F64638-0B65-1FF8-8CF9-516D7540C0D3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038E4223-8C0A-73ED-374F-1CB4C7C8DEB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8055FBD-192F-208D-4D12-FC8C639B083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E62A60FA-D79F-1BC3-1DDC-A271032FB6BD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7C1120-EA14-E532-7875-1A88D6C44E3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0CB1E4-D41C-BB3D-2573-496A6A3276E2}"/>
              </a:ext>
            </a:extLst>
          </p:cNvPr>
          <p:cNvSpPr txBox="1"/>
          <p:nvPr/>
        </p:nvSpPr>
        <p:spPr>
          <a:xfrm>
            <a:off x="758012" y="1866630"/>
            <a:ext cx="9704714" cy="503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연구 범위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600" dirty="0"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6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+mn-ea"/>
                <a:ea typeface="맑은 고딕" panose="020B0503020000020004" pitchFamily="50" charset="-127"/>
              </a:rPr>
              <a:t>불량 검출을 위한 데이터셋 구축</a:t>
            </a:r>
            <a:endParaRPr lang="en-US" altLang="ko-KR" sz="1600" dirty="0">
              <a:latin typeface="+mn-ea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 불량 중</a:t>
            </a:r>
            <a:r>
              <a:rPr lang="en-US" altLang="ko-KR" sz="1600" kern="0" dirty="0">
                <a:latin typeface="+mn-ea"/>
              </a:rPr>
              <a:t> 7</a:t>
            </a:r>
            <a:r>
              <a:rPr lang="ko-KR" altLang="en-US" sz="1600" kern="0" dirty="0">
                <a:latin typeface="+mn-ea"/>
              </a:rPr>
              <a:t>가지를 선정하고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직접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불량 시료를 제작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전용 장비를 활용하여 이미지를 수집하고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>
                <a:latin typeface="+mn-ea"/>
              </a:rPr>
              <a:t>7</a:t>
            </a:r>
            <a:r>
              <a:rPr lang="ko-KR" altLang="en-US" sz="1600" kern="0" dirty="0">
                <a:latin typeface="+mn-ea"/>
              </a:rPr>
              <a:t>가지 클래스로 </a:t>
            </a:r>
            <a:r>
              <a:rPr lang="en-US" altLang="ko-KR" sz="1600" kern="0" dirty="0">
                <a:latin typeface="+mn-ea"/>
              </a:rPr>
              <a:t>Data Annotation </a:t>
            </a:r>
            <a:r>
              <a:rPr lang="ko-KR" altLang="en-US" sz="1600" kern="0" dirty="0">
                <a:latin typeface="+mn-ea"/>
              </a:rPr>
              <a:t>및 </a:t>
            </a:r>
            <a:r>
              <a:rPr lang="en-US" altLang="ko-KR" sz="1600" kern="0" dirty="0">
                <a:latin typeface="+mn-ea"/>
              </a:rPr>
              <a:t>Labeling</a:t>
            </a:r>
            <a:r>
              <a:rPr lang="ko-KR" altLang="en-US" sz="1600" kern="0" dirty="0">
                <a:latin typeface="+mn-ea"/>
              </a:rPr>
              <a:t>을 통해 데이터셋 구축</a:t>
            </a:r>
            <a:endParaRPr lang="en-US" altLang="ko-KR" sz="16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YOLOv11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 불량 검출 모델 구현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기준모델인 </a:t>
            </a:r>
            <a:r>
              <a:rPr lang="en-US" altLang="ko-KR" sz="1600" kern="0" dirty="0">
                <a:latin typeface="+mn-ea"/>
              </a:rPr>
              <a:t>YOLOv11</a:t>
            </a:r>
            <a:r>
              <a:rPr lang="ko-KR" altLang="en-US" sz="1600" kern="0" dirty="0">
                <a:latin typeface="+mn-ea"/>
              </a:rPr>
              <a:t>과 비교 모델인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을 활용하여 불량 검출 모델을 구현</a:t>
            </a:r>
            <a:endParaRPr lang="en-US" altLang="ko-KR" sz="16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모델 성능 평가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Precision, Recall, </a:t>
            </a:r>
            <a:r>
              <a:rPr lang="en-US" altLang="ko-KR" sz="1600" kern="0" dirty="0" err="1">
                <a:latin typeface="+mn-ea"/>
              </a:rPr>
              <a:t>mAP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등의 대표적인 객체 검출 성능 지표를 활용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또한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테스트 데이터에 대한 </a:t>
            </a:r>
            <a:r>
              <a:rPr lang="en-US" altLang="ko-KR" sz="1600" kern="0" dirty="0">
                <a:latin typeface="+mn-ea"/>
              </a:rPr>
              <a:t>Confusion Matrix (</a:t>
            </a:r>
            <a:r>
              <a:rPr lang="ko-KR" altLang="en-US" sz="1600" kern="0" dirty="0">
                <a:latin typeface="+mn-ea"/>
              </a:rPr>
              <a:t>혼동 행렬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을 활용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각 </a:t>
            </a:r>
            <a:r>
              <a:rPr lang="en-US" altLang="ko-KR" sz="1600" kern="0" dirty="0">
                <a:latin typeface="+mn-ea"/>
              </a:rPr>
              <a:t>7</a:t>
            </a:r>
            <a:r>
              <a:rPr lang="ko-KR" altLang="en-US" sz="1600" kern="0" dirty="0">
                <a:latin typeface="+mn-ea"/>
              </a:rPr>
              <a:t>가지 불량 클래스에 대한 실제 검출 개수를 모델별로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22AE0-8599-57F1-21E6-30018EAC874F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1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C4E7-F31C-6C0F-788D-629D550D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7D4FDA64-C6D5-F480-5087-E0120DFBD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B8C4DF-7A32-AA91-96F2-E920325E2B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8716E-F693-D98F-D22A-76429F2C25F1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69FE9942-1A58-120E-3D98-9826CE78B431}"/>
              </a:ext>
            </a:extLst>
          </p:cNvPr>
          <p:cNvSpPr/>
          <p:nvPr/>
        </p:nvSpPr>
        <p:spPr>
          <a:xfrm rot="16200000" flipV="1">
            <a:off x="4836241" y="490558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8A8DB-4D49-1043-9E42-81D1788C89CF}"/>
              </a:ext>
            </a:extLst>
          </p:cNvPr>
          <p:cNvSpPr txBox="1"/>
          <p:nvPr/>
        </p:nvSpPr>
        <p:spPr>
          <a:xfrm>
            <a:off x="1275291" y="4356287"/>
            <a:ext cx="8141229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</a:t>
            </a:r>
            <a:endParaRPr lang="ko-KR" altLang="en-US" sz="3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F61BA-8470-1EAD-6A10-F299AD589B95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9722D02-915D-FE2A-CB31-B01CA65036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A7B5D3-37B1-6A7D-3BDB-57D70D7C8E6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6103</TotalTime>
  <Words>3820</Words>
  <Application>Microsoft Office PowerPoint</Application>
  <PresentationFormat>사용자 지정</PresentationFormat>
  <Paragraphs>504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HY중고딕</vt:lpstr>
      <vt:lpstr>굴림</vt:lpstr>
      <vt:lpstr>맑은 고딕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v vbnvvvvv bv ll</cp:lastModifiedBy>
  <cp:revision>345</cp:revision>
  <cp:lastPrinted>2024-05-22T02:14:19Z</cp:lastPrinted>
  <dcterms:created xsi:type="dcterms:W3CDTF">2021-11-09T05:01:52Z</dcterms:created>
  <dcterms:modified xsi:type="dcterms:W3CDTF">2025-06-15T07:19:51Z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